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73" r:id="rId3"/>
    <p:sldId id="293" r:id="rId4"/>
    <p:sldId id="288" r:id="rId5"/>
    <p:sldId id="289" r:id="rId6"/>
    <p:sldId id="290" r:id="rId7"/>
    <p:sldId id="285" r:id="rId8"/>
    <p:sldId id="286" r:id="rId9"/>
    <p:sldId id="291" r:id="rId10"/>
    <p:sldId id="287" r:id="rId11"/>
    <p:sldId id="279" r:id="rId12"/>
    <p:sldId id="281" r:id="rId13"/>
    <p:sldId id="283" r:id="rId14"/>
    <p:sldId id="284" r:id="rId15"/>
    <p:sldId id="270" r:id="rId16"/>
    <p:sldId id="269" r:id="rId17"/>
    <p:sldId id="268" r:id="rId18"/>
    <p:sldId id="271" r:id="rId19"/>
    <p:sldId id="265" r:id="rId20"/>
    <p:sldId id="260" r:id="rId21"/>
    <p:sldId id="267" r:id="rId22"/>
    <p:sldId id="262" r:id="rId23"/>
    <p:sldId id="29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7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217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83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096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59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134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474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35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21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780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95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970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18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69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29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8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83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55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345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943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4025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13B7-A323-433C-9758-BD05CDEA18EF}" type="datetimeFigureOut">
              <a:rPr lang="en-US" smtClean="0">
                <a:solidFill>
                  <a:prstClr val="black">
                    <a:tint val="75000"/>
                  </a:prstClr>
                </a:solidFill>
              </a:rPr>
              <a:pPr/>
              <a:t>9/22/2024</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339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05168" y="1935237"/>
            <a:ext cx="8636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00200" y="533401"/>
            <a:ext cx="5486400" cy="815608"/>
          </a:xfrm>
          <a:prstGeom prst="rect">
            <a:avLst/>
          </a:prstGeom>
        </p:spPr>
        <p:txBody>
          <a:bodyPr wrap="square">
            <a:spAutoFit/>
          </a:bodyPr>
          <a:lstStyle/>
          <a:p>
            <a:pPr algn="ctr">
              <a:defRPr/>
            </a:pPr>
            <a:r>
              <a:rPr lang="ar-IQ" sz="2700"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poultry diseases 1</a:t>
            </a:r>
          </a:p>
          <a:p>
            <a:pPr algn="ctr">
              <a:defRPr/>
            </a:pPr>
            <a:r>
              <a:rPr lang="en-US" sz="2000" b="1" dirty="0">
                <a:solidFill>
                  <a:prstClr val="black"/>
                </a:solidFill>
                <a:latin typeface="Times New Roman" panose="02020603050405020304" pitchFamily="18" charset="0"/>
                <a:cs typeface="Times New Roman" panose="02020603050405020304" pitchFamily="18" charset="0"/>
              </a:rPr>
              <a:t>fourth stage</a:t>
            </a:r>
          </a:p>
        </p:txBody>
      </p:sp>
      <p:sp>
        <p:nvSpPr>
          <p:cNvPr id="3" name="Rectangle 2"/>
          <p:cNvSpPr/>
          <p:nvPr/>
        </p:nvSpPr>
        <p:spPr>
          <a:xfrm>
            <a:off x="4523167" y="3625152"/>
            <a:ext cx="3630233" cy="1477328"/>
          </a:xfrm>
          <a:prstGeom prst="rect">
            <a:avLst/>
          </a:prstGeom>
        </p:spPr>
        <p:txBody>
          <a:bodyPr wrap="square">
            <a:spAutoFit/>
          </a:bodyPr>
          <a:lstStyle/>
          <a:p>
            <a:pPr algn="ctr">
              <a:defRPr/>
            </a:pPr>
            <a:r>
              <a:rPr lang="en-US" dirty="0" err="1">
                <a:solidFill>
                  <a:prstClr val="black"/>
                </a:solidFill>
                <a:highlight>
                  <a:srgbClr val="FFFF00"/>
                </a:highlight>
                <a:latin typeface="Times New Roman" panose="02020603050405020304" pitchFamily="18" charset="0"/>
                <a:cs typeface="Times New Roman" panose="02020603050405020304" pitchFamily="18" charset="0"/>
              </a:rPr>
              <a:t>Dr.Harith</a:t>
            </a:r>
            <a:r>
              <a:rPr lang="en-US" dirty="0">
                <a:solidFill>
                  <a:prstClr val="black"/>
                </a:solidFill>
                <a:highlight>
                  <a:srgbClr val="FFFF00"/>
                </a:highlight>
                <a:latin typeface="Times New Roman" panose="02020603050405020304" pitchFamily="18" charset="0"/>
                <a:cs typeface="Times New Roman" panose="02020603050405020304" pitchFamily="18" charset="0"/>
              </a:rPr>
              <a:t> Abdulla </a:t>
            </a:r>
            <a:endParaRPr lang="en-GB" b="1" dirty="0">
              <a:solidFill>
                <a:prstClr val="black"/>
              </a:solidFill>
              <a:highlight>
                <a:srgbClr val="FFFF00"/>
              </a:highlight>
              <a:latin typeface="Times New Roman" panose="02020603050405020304" pitchFamily="18" charset="0"/>
              <a:cs typeface="Times New Roman" panose="02020603050405020304" pitchFamily="18" charset="0"/>
            </a:endParaRPr>
          </a:p>
          <a:p>
            <a:pPr algn="ctr">
              <a:defRPr/>
            </a:pPr>
            <a:r>
              <a:rPr lang="en-US" dirty="0">
                <a:solidFill>
                  <a:prstClr val="black"/>
                </a:solidFill>
                <a:latin typeface="Times New Roman" panose="02020603050405020304" pitchFamily="18" charset="0"/>
                <a:cs typeface="Times New Roman" panose="02020603050405020304" pitchFamily="18" charset="0"/>
              </a:rPr>
              <a:t>Department of Pathology and Poultry Disease</a:t>
            </a:r>
          </a:p>
          <a:p>
            <a:pPr algn="ctr">
              <a:defRPr/>
            </a:pPr>
            <a:r>
              <a:rPr lang="en-US" dirty="0">
                <a:solidFill>
                  <a:prstClr val="black"/>
                </a:solidFill>
                <a:latin typeface="Times New Roman" panose="02020603050405020304" pitchFamily="18" charset="0"/>
                <a:cs typeface="Times New Roman" panose="02020603050405020304" pitchFamily="18" charset="0"/>
              </a:rPr>
              <a:t>College of Veterinary Medicine</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University of </a:t>
            </a:r>
            <a:r>
              <a:rPr lang="en-US" dirty="0" err="1">
                <a:solidFill>
                  <a:prstClr val="black"/>
                </a:solidFill>
                <a:latin typeface="Times New Roman" panose="02020603050405020304" pitchFamily="18" charset="0"/>
                <a:cs typeface="Times New Roman" panose="02020603050405020304" pitchFamily="18" charset="0"/>
              </a:rPr>
              <a:t>Basrah</a:t>
            </a:r>
            <a:endParaRPr lang="en-GB" dirty="0">
              <a:solidFill>
                <a:prstClr val="black"/>
              </a:solidFill>
              <a:latin typeface="Times New Roman" panose="02020603050405020304" pitchFamily="18" charset="0"/>
              <a:cs typeface="Times New Roman" panose="02020603050405020304" pitchFamily="18" charset="0"/>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04" y="533401"/>
            <a:ext cx="1221248" cy="1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664DB9F-59BB-47A5-8080-662EED16E9E1}"/>
              </a:ext>
            </a:extLst>
          </p:cNvPr>
          <p:cNvSpPr/>
          <p:nvPr/>
        </p:nvSpPr>
        <p:spPr>
          <a:xfrm>
            <a:off x="3450237" y="2184817"/>
            <a:ext cx="5566134" cy="1477328"/>
          </a:xfrm>
          <a:prstGeom prst="rect">
            <a:avLst/>
          </a:prstGeom>
        </p:spPr>
        <p:txBody>
          <a:bodyPr wrap="square">
            <a:spAutoFit/>
          </a:bodyPr>
          <a:lstStyle/>
          <a:p>
            <a:pPr algn="ctr">
              <a:lnSpc>
                <a:spcPct val="150000"/>
              </a:lnSpc>
              <a:defRPr/>
            </a:pPr>
            <a:r>
              <a:rPr lang="en-US" sz="2000" b="1" dirty="0">
                <a:solidFill>
                  <a:prstClr val="black"/>
                </a:solidFill>
                <a:latin typeface="Times New Roman" panose="02020603050405020304" pitchFamily="18" charset="0"/>
                <a:cs typeface="Times New Roman" panose="02020603050405020304" pitchFamily="18" charset="0"/>
              </a:rPr>
              <a:t>chapter one</a:t>
            </a:r>
            <a:r>
              <a:rPr lang="ar-IQ" sz="2000"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  lecture  1</a:t>
            </a:r>
          </a:p>
          <a:p>
            <a:pPr algn="ctr">
              <a:lnSpc>
                <a:spcPct val="150000"/>
              </a:lnSpc>
              <a:defRPr/>
            </a:pPr>
            <a:r>
              <a:rPr lang="en-US" sz="2000" b="1" dirty="0">
                <a:solidFill>
                  <a:prstClr val="black"/>
                </a:solidFill>
                <a:latin typeface="Times New Roman" panose="02020603050405020304" pitchFamily="18" charset="0"/>
                <a:cs typeface="Times New Roman" panose="02020603050405020304" pitchFamily="18" charset="0"/>
              </a:rPr>
              <a:t>Introduction to Poultry Diseases &amp; Relation to the Poultry Industry</a:t>
            </a:r>
          </a:p>
        </p:txBody>
      </p:sp>
      <p:grpSp>
        <p:nvGrpSpPr>
          <p:cNvPr id="17" name="Group 16">
            <a:extLst>
              <a:ext uri="{FF2B5EF4-FFF2-40B4-BE49-F238E27FC236}">
                <a16:creationId xmlns:a16="http://schemas.microsoft.com/office/drawing/2014/main" id="{EF240524-FD1C-4D7A-81C5-EC549C440BAE}"/>
              </a:ext>
            </a:extLst>
          </p:cNvPr>
          <p:cNvGrpSpPr/>
          <p:nvPr/>
        </p:nvGrpSpPr>
        <p:grpSpPr>
          <a:xfrm>
            <a:off x="139147" y="5661289"/>
            <a:ext cx="8725454" cy="507831"/>
            <a:chOff x="185529" y="6405382"/>
            <a:chExt cx="11633938" cy="677106"/>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677106"/>
            </a:xfrm>
            <a:prstGeom prst="rect">
              <a:avLst/>
            </a:prstGeom>
          </p:spPr>
          <p:txBody>
            <a:bodyPr wrap="square">
              <a:spAutoFit/>
            </a:bodyPr>
            <a:lstStyle/>
            <a:p>
              <a:pPr>
                <a:defRPr/>
              </a:pPr>
              <a:r>
                <a:rPr lang="en-GB" sz="1350" dirty="0">
                  <a:solidFill>
                    <a:prstClr val="black"/>
                  </a:solidFill>
                  <a:latin typeface="Times New Roman" panose="02020603050405020304" pitchFamily="18" charset="0"/>
                  <a:cs typeface="Times New Roman" panose="02020603050405020304" pitchFamily="18" charset="0"/>
                </a:rPr>
                <a:t>University of </a:t>
              </a:r>
              <a:r>
                <a:rPr lang="en-GB" sz="1350" dirty="0" err="1">
                  <a:solidFill>
                    <a:prstClr val="black"/>
                  </a:solidFill>
                  <a:latin typeface="Times New Roman" panose="02020603050405020304" pitchFamily="18" charset="0"/>
                  <a:cs typeface="Times New Roman" panose="02020603050405020304" pitchFamily="18" charset="0"/>
                </a:rPr>
                <a:t>Basrah</a:t>
              </a:r>
              <a:r>
                <a:rPr lang="en-GB" sz="1350" dirty="0">
                  <a:solidFill>
                    <a:prstClr val="black"/>
                  </a:solidFill>
                  <a:latin typeface="Times New Roman" panose="02020603050405020304" pitchFamily="18" charset="0"/>
                  <a:cs typeface="Times New Roman" panose="02020603050405020304" pitchFamily="18" charset="0"/>
                </a:rPr>
                <a:t>- College of veterinary medicine-</a:t>
              </a:r>
              <a:br>
                <a:rPr lang="en-GB" sz="1350" dirty="0">
                  <a:solidFill>
                    <a:prstClr val="black"/>
                  </a:solidFill>
                  <a:latin typeface="Times New Roman" panose="02020603050405020304" pitchFamily="18" charset="0"/>
                  <a:cs typeface="Times New Roman" panose="02020603050405020304" pitchFamily="18" charset="0"/>
                </a:rPr>
              </a:br>
              <a:r>
                <a:rPr lang="en-US" sz="1350" dirty="0">
                  <a:solidFill>
                    <a:prstClr val="black"/>
                  </a:solidFill>
                  <a:latin typeface="Times New Roman" panose="02020603050405020304" pitchFamily="18" charset="0"/>
                  <a:cs typeface="Times New Roman" panose="02020603050405020304" pitchFamily="18" charset="0"/>
                </a:rPr>
                <a:t>Department of Pathology and Poultry Disease</a:t>
              </a:r>
            </a:p>
          </p:txBody>
        </p:sp>
      </p:grpSp>
      <p:sp>
        <p:nvSpPr>
          <p:cNvPr id="21" name="Rectangle 20">
            <a:extLst>
              <a:ext uri="{FF2B5EF4-FFF2-40B4-BE49-F238E27FC236}">
                <a16:creationId xmlns:a16="http://schemas.microsoft.com/office/drawing/2014/main" id="{39B0891D-ED79-4931-92F3-C208C57F6CAD}"/>
              </a:ext>
            </a:extLst>
          </p:cNvPr>
          <p:cNvSpPr/>
          <p:nvPr/>
        </p:nvSpPr>
        <p:spPr>
          <a:xfrm>
            <a:off x="7225748" y="1032390"/>
            <a:ext cx="1677181" cy="715581"/>
          </a:xfrm>
          <a:prstGeom prst="rect">
            <a:avLst/>
          </a:prstGeom>
        </p:spPr>
        <p:txBody>
          <a:bodyPr wrap="square">
            <a:spAutoFit/>
          </a:bodyPr>
          <a:lstStyle/>
          <a:p>
            <a:pPr>
              <a:defRPr/>
            </a:pPr>
            <a:endParaRPr lang="en-US" sz="1350" dirty="0">
              <a:solidFill>
                <a:prstClr val="black"/>
              </a:solidFill>
            </a:endParaRPr>
          </a:p>
          <a:p>
            <a:pPr algn="ctr">
              <a:defRPr/>
            </a:pPr>
            <a:r>
              <a:rPr lang="en-US" sz="2700" dirty="0">
                <a:solidFill>
                  <a:prstClr val="black"/>
                </a:solidFill>
              </a:rPr>
              <a:t> </a:t>
            </a:r>
            <a:r>
              <a:rPr lang="ar-IQ" sz="2700" b="1" dirty="0">
                <a:solidFill>
                  <a:prstClr val="black"/>
                </a:solidFill>
              </a:rPr>
              <a:t> شعار الكلية</a:t>
            </a:r>
            <a:endParaRPr lang="en-US" sz="2700" b="1" dirty="0">
              <a:solidFill>
                <a:prstClr val="black"/>
              </a:solidFill>
            </a:endParaRPr>
          </a:p>
        </p:txBody>
      </p:sp>
      <p:pic>
        <p:nvPicPr>
          <p:cNvPr id="5" name="Picture 4"/>
          <p:cNvPicPr>
            <a:picLocks noChangeAspect="1"/>
          </p:cNvPicPr>
          <p:nvPr/>
        </p:nvPicPr>
        <p:blipFill>
          <a:blip r:embed="rId3"/>
          <a:stretch>
            <a:fillRect/>
          </a:stretch>
        </p:blipFill>
        <p:spPr>
          <a:xfrm>
            <a:off x="7469449" y="309384"/>
            <a:ext cx="1371719" cy="1341236"/>
          </a:xfrm>
          <a:prstGeom prst="rect">
            <a:avLst/>
          </a:prstGeom>
        </p:spPr>
      </p:pic>
      <p:pic>
        <p:nvPicPr>
          <p:cNvPr id="6" name="Picture 5">
            <a:extLst>
              <a:ext uri="{FF2B5EF4-FFF2-40B4-BE49-F238E27FC236}">
                <a16:creationId xmlns:a16="http://schemas.microsoft.com/office/drawing/2014/main" id="{7EEF813D-E2C7-B38B-A5C3-CCCE6B5B2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30" y="1972153"/>
            <a:ext cx="2767969" cy="3487640"/>
          </a:xfrm>
          <a:prstGeom prst="rect">
            <a:avLst/>
          </a:prstGeom>
        </p:spPr>
      </p:pic>
    </p:spTree>
    <p:extLst>
      <p:ext uri="{BB962C8B-B14F-4D97-AF65-F5344CB8AC3E}">
        <p14:creationId xmlns:p14="http://schemas.microsoft.com/office/powerpoint/2010/main" val="3217107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Times New Roman" pitchFamily="18" charset="0"/>
                <a:cs typeface="Times New Roman" pitchFamily="18" charset="0"/>
              </a:rPr>
              <a:t>Infectious agents </a:t>
            </a:r>
          </a:p>
        </p:txBody>
      </p:sp>
      <p:sp>
        <p:nvSpPr>
          <p:cNvPr id="3" name="عنصر نائب للمحتوى 2"/>
          <p:cNvSpPr>
            <a:spLocks noGrp="1"/>
          </p:cNvSpPr>
          <p:nvPr>
            <p:ph idx="1"/>
          </p:nvPr>
        </p:nvSpPr>
        <p:spPr>
          <a:xfrm>
            <a:off x="457200" y="1600200"/>
            <a:ext cx="4267200" cy="4525963"/>
          </a:xfrm>
        </p:spPr>
        <p:txBody>
          <a:bodyPr/>
          <a:lstStyle/>
          <a:p>
            <a:r>
              <a:rPr lang="en-US" dirty="0">
                <a:latin typeface="Times New Roman" pitchFamily="18" charset="0"/>
                <a:cs typeface="Times New Roman" pitchFamily="18" charset="0"/>
              </a:rPr>
              <a:t>Infectious diseases are caused by viruses, bacteria, and fungi. Parasitic diseases are caused by protozoa, worms, and external parasites such as mites and lice.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19400"/>
            <a:ext cx="389371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92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Times New Roman" pitchFamily="18" charset="0"/>
                <a:cs typeface="Times New Roman" pitchFamily="18" charset="0"/>
              </a:rPr>
              <a:t>Environmental stress</a:t>
            </a:r>
          </a:p>
        </p:txBody>
      </p:sp>
      <p:sp>
        <p:nvSpPr>
          <p:cNvPr id="3" name="عنصر نائب للمحتوى 2"/>
          <p:cNvSpPr>
            <a:spLocks noGrp="1"/>
          </p:cNvSpPr>
          <p:nvPr>
            <p:ph idx="1"/>
          </p:nvPr>
        </p:nvSpPr>
        <p:spPr/>
        <p:txBody>
          <a:bodyPr/>
          <a:lstStyle/>
          <a:p>
            <a:r>
              <a:rPr lang="en-US" dirty="0">
                <a:latin typeface="Times New Roman" pitchFamily="18" charset="0"/>
                <a:cs typeface="Times New Roman" pitchFamily="18" charset="0"/>
              </a:rPr>
              <a:t>Temperature stress – Heat and cold</a:t>
            </a:r>
          </a:p>
          <a:p>
            <a:r>
              <a:rPr lang="en-US" dirty="0">
                <a:latin typeface="Times New Roman" pitchFamily="18" charset="0"/>
                <a:cs typeface="Times New Roman" pitchFamily="18" charset="0"/>
              </a:rPr>
              <a:t>Environmental stress – Air, light and litter</a:t>
            </a:r>
          </a:p>
          <a:p>
            <a:r>
              <a:rPr lang="en-US" dirty="0">
                <a:latin typeface="Times New Roman" pitchFamily="18" charset="0"/>
                <a:cs typeface="Times New Roman" pitchFamily="18" charset="0"/>
              </a:rPr>
              <a:t>Physiological stress – Production and reproduction</a:t>
            </a:r>
          </a:p>
          <a:p>
            <a:r>
              <a:rPr lang="en-US" dirty="0">
                <a:latin typeface="Times New Roman" pitchFamily="18" charset="0"/>
                <a:cs typeface="Times New Roman" pitchFamily="18" charset="0"/>
              </a:rPr>
              <a:t>Social stress – Housing</a:t>
            </a:r>
          </a:p>
          <a:p>
            <a:r>
              <a:rPr lang="en-US" dirty="0">
                <a:latin typeface="Times New Roman" pitchFamily="18" charset="0"/>
                <a:cs typeface="Times New Roman" pitchFamily="18" charset="0"/>
              </a:rPr>
              <a:t>Physical stress – Handling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671" y="3505200"/>
            <a:ext cx="36009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402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sz="4400" u="sng" dirty="0">
                <a:solidFill>
                  <a:schemeClr val="accent2"/>
                </a:solidFill>
              </a:rPr>
              <a:t>Poultry Diseases</a:t>
            </a:r>
            <a:endParaRPr lang="ar-IQ" dirty="0"/>
          </a:p>
        </p:txBody>
      </p:sp>
      <p:sp>
        <p:nvSpPr>
          <p:cNvPr id="2" name="عنصر نائب للمحتوى 1"/>
          <p:cNvSpPr>
            <a:spLocks noGrp="1"/>
          </p:cNvSpPr>
          <p:nvPr>
            <p:ph idx="1"/>
          </p:nvPr>
        </p:nvSpPr>
        <p:spPr/>
        <p:txBody>
          <a:bodyPr>
            <a:normAutofit lnSpcReduction="10000"/>
          </a:bodyPr>
          <a:lstStyle/>
          <a:p>
            <a:pPr algn="l" rtl="0">
              <a:buNone/>
            </a:pPr>
            <a:r>
              <a:rPr lang="en-US" sz="3200" dirty="0">
                <a:solidFill>
                  <a:schemeClr val="accent2"/>
                </a:solidFill>
                <a:latin typeface="Times New Roman" pitchFamily="18" charset="0"/>
                <a:cs typeface="Times New Roman" pitchFamily="18" charset="0"/>
              </a:rPr>
              <a:t>1-</a:t>
            </a:r>
            <a:r>
              <a:rPr lang="en-US" sz="3200" dirty="0">
                <a:latin typeface="Times New Roman" pitchFamily="18" charset="0"/>
                <a:cs typeface="Times New Roman" pitchFamily="18" charset="0"/>
              </a:rPr>
              <a:t>Metabolic and Nutrional Deficiency Diseases.</a:t>
            </a:r>
          </a:p>
          <a:p>
            <a:pPr algn="l" rtl="0">
              <a:buNone/>
            </a:pPr>
            <a:r>
              <a:rPr lang="en-US" sz="3200" dirty="0">
                <a:solidFill>
                  <a:schemeClr val="accent2"/>
                </a:solidFill>
                <a:latin typeface="Times New Roman" pitchFamily="18" charset="0"/>
                <a:cs typeface="Times New Roman" pitchFamily="18" charset="0"/>
              </a:rPr>
              <a:t>2-</a:t>
            </a:r>
            <a:r>
              <a:rPr lang="en-US" sz="3200" dirty="0">
                <a:latin typeface="Times New Roman" pitchFamily="18" charset="0"/>
                <a:cs typeface="Times New Roman" pitchFamily="18" charset="0"/>
              </a:rPr>
              <a:t>Bacterial and Mycoplasmal Diseases.</a:t>
            </a:r>
          </a:p>
          <a:p>
            <a:pPr algn="l" rtl="0">
              <a:buNone/>
            </a:pPr>
            <a:r>
              <a:rPr lang="en-US" sz="3200" dirty="0">
                <a:solidFill>
                  <a:schemeClr val="accent2"/>
                </a:solidFill>
                <a:latin typeface="Times New Roman" pitchFamily="18" charset="0"/>
                <a:cs typeface="Times New Roman" pitchFamily="18" charset="0"/>
              </a:rPr>
              <a:t>3-</a:t>
            </a:r>
            <a:r>
              <a:rPr lang="en-US" sz="3200" dirty="0">
                <a:latin typeface="Times New Roman" pitchFamily="18" charset="0"/>
                <a:cs typeface="Times New Roman" pitchFamily="18" charset="0"/>
              </a:rPr>
              <a:t>Fungal Diseases.</a:t>
            </a:r>
          </a:p>
          <a:p>
            <a:pPr algn="l" rtl="0">
              <a:buNone/>
            </a:pPr>
            <a:r>
              <a:rPr lang="en-US" sz="3200" dirty="0">
                <a:solidFill>
                  <a:schemeClr val="accent2"/>
                </a:solidFill>
                <a:latin typeface="Times New Roman" pitchFamily="18" charset="0"/>
                <a:cs typeface="Times New Roman" pitchFamily="18" charset="0"/>
              </a:rPr>
              <a:t>4-</a:t>
            </a:r>
            <a:r>
              <a:rPr lang="en-US" sz="3200" dirty="0">
                <a:latin typeface="Times New Roman" pitchFamily="18" charset="0"/>
                <a:cs typeface="Times New Roman" pitchFamily="18" charset="0"/>
              </a:rPr>
              <a:t>Parasitic Diseases.</a:t>
            </a:r>
          </a:p>
          <a:p>
            <a:pPr algn="l" rtl="0">
              <a:buNone/>
            </a:pPr>
            <a:r>
              <a:rPr lang="en-US" sz="3200" dirty="0">
                <a:latin typeface="Times New Roman" pitchFamily="18" charset="0"/>
                <a:cs typeface="Times New Roman" pitchFamily="18" charset="0"/>
              </a:rPr>
              <a:t>A-</a:t>
            </a:r>
            <a:r>
              <a:rPr lang="en-US" sz="3200" dirty="0" err="1">
                <a:latin typeface="Times New Roman" pitchFamily="18" charset="0"/>
                <a:cs typeface="Times New Roman" pitchFamily="18" charset="0"/>
              </a:rPr>
              <a:t>Protozoal</a:t>
            </a:r>
            <a:r>
              <a:rPr lang="en-US" sz="3200" dirty="0">
                <a:latin typeface="Times New Roman" pitchFamily="18" charset="0"/>
                <a:cs typeface="Times New Roman" pitchFamily="18" charset="0"/>
              </a:rPr>
              <a:t> Diseases.</a:t>
            </a:r>
          </a:p>
          <a:p>
            <a:pPr algn="l" rtl="0">
              <a:buNone/>
            </a:pPr>
            <a:r>
              <a:rPr lang="en-US" sz="3200" dirty="0">
                <a:latin typeface="Times New Roman" pitchFamily="18" charset="0"/>
                <a:cs typeface="Times New Roman" pitchFamily="18" charset="0"/>
              </a:rPr>
              <a:t>B-</a:t>
            </a:r>
            <a:r>
              <a:rPr lang="en-US" sz="3200" dirty="0" err="1">
                <a:latin typeface="Times New Roman" pitchFamily="18" charset="0"/>
                <a:cs typeface="Times New Roman" pitchFamily="18" charset="0"/>
              </a:rPr>
              <a:t>Endoparasite</a:t>
            </a:r>
            <a:r>
              <a:rPr lang="en-US" sz="3200" dirty="0">
                <a:latin typeface="Times New Roman" pitchFamily="18" charset="0"/>
                <a:cs typeface="Times New Roman" pitchFamily="18" charset="0"/>
              </a:rPr>
              <a:t> (Internal).</a:t>
            </a:r>
          </a:p>
          <a:p>
            <a:pPr algn="l" rtl="0">
              <a:buNone/>
            </a:pPr>
            <a:r>
              <a:rPr lang="en-US" sz="3200" dirty="0">
                <a:latin typeface="Times New Roman" pitchFamily="18" charset="0"/>
                <a:cs typeface="Times New Roman" pitchFamily="18" charset="0"/>
              </a:rPr>
              <a:t>C-</a:t>
            </a:r>
            <a:r>
              <a:rPr lang="en-US" sz="3200" dirty="0" err="1">
                <a:latin typeface="Times New Roman" pitchFamily="18" charset="0"/>
                <a:cs typeface="Times New Roman" pitchFamily="18" charset="0"/>
              </a:rPr>
              <a:t>Ectoparasite</a:t>
            </a:r>
            <a:r>
              <a:rPr lang="en-US" sz="3200" dirty="0">
                <a:latin typeface="Times New Roman" pitchFamily="18" charset="0"/>
                <a:cs typeface="Times New Roman" pitchFamily="18" charset="0"/>
              </a:rPr>
              <a:t>( External).</a:t>
            </a:r>
          </a:p>
          <a:p>
            <a:pPr algn="l" rtl="0">
              <a:buNone/>
            </a:pPr>
            <a:r>
              <a:rPr lang="en-US" sz="3200" dirty="0">
                <a:solidFill>
                  <a:schemeClr val="accent2"/>
                </a:solidFill>
                <a:latin typeface="Times New Roman" pitchFamily="18" charset="0"/>
                <a:cs typeface="Times New Roman" pitchFamily="18" charset="0"/>
              </a:rPr>
              <a:t>6-</a:t>
            </a:r>
            <a:r>
              <a:rPr lang="en-US" sz="3200" dirty="0">
                <a:latin typeface="Times New Roman" pitchFamily="18" charset="0"/>
                <a:cs typeface="Times New Roman" pitchFamily="18" charset="0"/>
              </a:rPr>
              <a:t>Viral Diseases.</a:t>
            </a:r>
          </a:p>
          <a:p>
            <a:pPr algn="l" rtl="0">
              <a:buNone/>
            </a:pPr>
            <a:endParaRPr lang="en-US" sz="3200" dirty="0">
              <a:latin typeface="Times New Roman" pitchFamily="18" charset="0"/>
              <a:cs typeface="Times New Roman" pitchFamily="18" charset="0"/>
            </a:endParaRPr>
          </a:p>
          <a:p>
            <a:pPr algn="l" rtl="0">
              <a:buNone/>
            </a:pPr>
            <a:endParaRPr lang="en-US" sz="3200" dirty="0">
              <a:latin typeface="Times New Roman" pitchFamily="18" charset="0"/>
              <a:cs typeface="Times New Roman" pitchFamily="18" charset="0"/>
            </a:endParaRPr>
          </a:p>
          <a:p>
            <a:pPr algn="l" rtl="0">
              <a:buNone/>
            </a:pP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1319464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dirty="0"/>
              <a:t>Nutritional Deficiency Diseases</a:t>
            </a:r>
          </a:p>
        </p:txBody>
      </p:sp>
      <p:sp>
        <p:nvSpPr>
          <p:cNvPr id="2" name="عنصر نائب للمحتوى 1"/>
          <p:cNvSpPr>
            <a:spLocks noGrp="1"/>
          </p:cNvSpPr>
          <p:nvPr>
            <p:ph idx="1"/>
          </p:nvPr>
        </p:nvSpPr>
        <p:spPr/>
        <p:txBody>
          <a:bodyPr>
            <a:noAutofit/>
          </a:bodyPr>
          <a:lstStyle/>
          <a:p>
            <a:r>
              <a:rPr lang="en-US" sz="3200" dirty="0">
                <a:solidFill>
                  <a:srgbClr val="374151"/>
                </a:solidFill>
                <a:latin typeface="Times New Roman" pitchFamily="18" charset="0"/>
                <a:cs typeface="Times New Roman" pitchFamily="18" charset="0"/>
              </a:rPr>
              <a:t>Nutritional deficiency diseases, also known as malnutrition or under nutrition, occur when an individual's diet lacks essential nutrients or when their body is unable to absorb and utilize these nutrients properly. These conditions can have serious health consequences and may lead to a range of specific diseases and disorders. </a:t>
            </a:r>
          </a:p>
          <a:p>
            <a:r>
              <a:rPr lang="en-US" sz="3200" dirty="0">
                <a:solidFill>
                  <a:srgbClr val="37415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66192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74638"/>
            <a:ext cx="8153400" cy="563562"/>
          </a:xfrm>
        </p:spPr>
        <p:txBody>
          <a:bodyPr>
            <a:normAutofit fontScale="90000"/>
          </a:bodyPr>
          <a:lstStyle/>
          <a:p>
            <a:r>
              <a:rPr lang="en-US" dirty="0"/>
              <a:t>Vitamins</a:t>
            </a:r>
          </a:p>
        </p:txBody>
      </p:sp>
      <p:sp>
        <p:nvSpPr>
          <p:cNvPr id="2" name="Content Placeholder 1"/>
          <p:cNvSpPr>
            <a:spLocks noGrp="1"/>
          </p:cNvSpPr>
          <p:nvPr>
            <p:ph idx="1"/>
          </p:nvPr>
        </p:nvSpPr>
        <p:spPr>
          <a:xfrm>
            <a:off x="228600" y="685800"/>
            <a:ext cx="8610600" cy="5791200"/>
          </a:xfrm>
        </p:spPr>
        <p:txBody>
          <a:bodyPr>
            <a:noAutofit/>
          </a:bodyPr>
          <a:lstStyle/>
          <a:p>
            <a:pPr algn="just">
              <a:lnSpc>
                <a:spcPct val="150000"/>
              </a:lnSpc>
            </a:pPr>
            <a:r>
              <a:rPr lang="en-US" sz="2400" dirty="0">
                <a:latin typeface="Times New Roman" pitchFamily="18" charset="0"/>
                <a:cs typeface="Times New Roman" pitchFamily="18" charset="0"/>
              </a:rPr>
              <a:t>The amounts of various vitamins needed in poultry diets are very low. The vitamins function as cofactors for enzymes, hormones (e.g., vitamins A, D), or antioxidants (</a:t>
            </a:r>
            <a:r>
              <a:rPr lang="en-US" sz="2400" dirty="0" err="1">
                <a:latin typeface="Times New Roman" pitchFamily="18" charset="0"/>
                <a:cs typeface="Times New Roman" pitchFamily="18" charset="0"/>
              </a:rPr>
              <a:t>previtamin</a:t>
            </a:r>
            <a:r>
              <a:rPr lang="en-US" sz="2400" dirty="0">
                <a:latin typeface="Times New Roman" pitchFamily="18" charset="0"/>
                <a:cs typeface="Times New Roman" pitchFamily="18" charset="0"/>
              </a:rPr>
              <a:t> A and vitamin E).</a:t>
            </a:r>
          </a:p>
          <a:p>
            <a:pPr algn="just">
              <a:lnSpc>
                <a:spcPct val="150000"/>
              </a:lnSpc>
            </a:pPr>
            <a:r>
              <a:rPr lang="en-US" sz="2400" dirty="0">
                <a:latin typeface="Times New Roman" pitchFamily="18" charset="0"/>
                <a:cs typeface="Times New Roman" pitchFamily="18" charset="0"/>
              </a:rPr>
              <a:t>The fat-soluble vitamins A, D, and E are stored relatively well and birds can withstand long periods of depletion before deficiency symptoms manifest. Water-soluble vitamins are not stored to a large extent, excesses are excreted mostly in urine, and they are relatively nontoxic.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dirty="0"/>
              <a:t>Vitamin A</a:t>
            </a:r>
          </a:p>
        </p:txBody>
      </p:sp>
      <p:sp>
        <p:nvSpPr>
          <p:cNvPr id="2" name="Content Placeholder 1"/>
          <p:cNvSpPr>
            <a:spLocks noGrp="1"/>
          </p:cNvSpPr>
          <p:nvPr>
            <p:ph idx="1"/>
          </p:nvPr>
        </p:nvSpPr>
        <p:spPr>
          <a:xfrm>
            <a:off x="457200" y="838200"/>
            <a:ext cx="8305800" cy="5638800"/>
          </a:xfrm>
        </p:spPr>
        <p:txBody>
          <a:bodyPr>
            <a:normAutofit/>
          </a:bodyPr>
          <a:lstStyle/>
          <a:p>
            <a:pPr algn="justLow">
              <a:lnSpc>
                <a:spcPct val="150000"/>
              </a:lnSpc>
            </a:pPr>
            <a:r>
              <a:rPr lang="en-US" sz="2800" dirty="0">
                <a:latin typeface="Times New Roman" pitchFamily="18" charset="0"/>
                <a:cs typeface="Times New Roman" pitchFamily="18" charset="0"/>
              </a:rPr>
              <a:t> Is required for the health of the membranes of the digestive, urinary, reproductive and respiratory systems.</a:t>
            </a:r>
          </a:p>
          <a:p>
            <a:pPr algn="justLow">
              <a:lnSpc>
                <a:spcPct val="150000"/>
              </a:lnSpc>
            </a:pPr>
            <a:r>
              <a:rPr lang="en-US" sz="2800" dirty="0">
                <a:latin typeface="Times New Roman" pitchFamily="18" charset="0"/>
                <a:cs typeface="Times New Roman" pitchFamily="18" charset="0"/>
              </a:rPr>
              <a:t> A vitamin A deficiency can result when the level in the diet is inadequate or the vitamin added to the diet is oxidized by rancid fat in the diet</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Additionally, neomycin, a common antibiotic, decreases the absorption of vitamin 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anim calcmode="lin" valueType="num">
                                      <p:cBhvr>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r>
              <a:rPr lang="en-US" sz="3600" dirty="0">
                <a:solidFill>
                  <a:srgbClr val="C00000"/>
                </a:solidFill>
              </a:rPr>
              <a:t>Vitamin A Deficiency</a:t>
            </a:r>
            <a:endParaRPr lang="en-US" sz="3600" dirty="0"/>
          </a:p>
        </p:txBody>
      </p:sp>
      <p:sp>
        <p:nvSpPr>
          <p:cNvPr id="2" name="Content Placeholder 1"/>
          <p:cNvSpPr>
            <a:spLocks noGrp="1"/>
          </p:cNvSpPr>
          <p:nvPr>
            <p:ph idx="1"/>
          </p:nvPr>
        </p:nvSpPr>
        <p:spPr>
          <a:xfrm>
            <a:off x="228600" y="838200"/>
            <a:ext cx="8458200" cy="5791200"/>
          </a:xfrm>
        </p:spPr>
        <p:txBody>
          <a:bodyPr>
            <a:noAutofit/>
          </a:bodyPr>
          <a:lstStyle/>
          <a:p>
            <a:pPr algn="just">
              <a:lnSpc>
                <a:spcPct val="150000"/>
              </a:lnSpc>
            </a:pPr>
            <a:r>
              <a:rPr lang="en-US" sz="2800" dirty="0">
                <a:latin typeface="Times New Roman" pitchFamily="18" charset="0"/>
                <a:cs typeface="Times New Roman" pitchFamily="18" charset="0"/>
              </a:rPr>
              <a:t>Vitamin A deficiency in the embryo results in a grossly abnormal cardiovascular system, characterized by an absence of vascular networks.</a:t>
            </a:r>
          </a:p>
          <a:p>
            <a:pPr algn="just">
              <a:lnSpc>
                <a:spcPct val="150000"/>
              </a:lnSpc>
            </a:pPr>
            <a:r>
              <a:rPr lang="en-US" sz="2800" dirty="0">
                <a:latin typeface="Times New Roman" pitchFamily="18" charset="0"/>
                <a:cs typeface="Times New Roman" pitchFamily="18" charset="0"/>
              </a:rPr>
              <a:t>In chickens and turkeys (insufficient vitamin A during 1-7 weeks of age).</a:t>
            </a:r>
          </a:p>
          <a:p>
            <a:pPr algn="just">
              <a:lnSpc>
                <a:spcPct val="150000"/>
              </a:lnSpc>
            </a:pPr>
            <a:r>
              <a:rPr lang="en-US" sz="2800" dirty="0">
                <a:latin typeface="Times New Roman" pitchFamily="18" charset="0"/>
                <a:cs typeface="Times New Roman" pitchFamily="18" charset="0"/>
              </a:rPr>
              <a:t> As in the case of other nutritional deficiencies, classic signs of deficiency are very rare in commercial poultry     fed complete diets.</a:t>
            </a:r>
          </a:p>
          <a:p>
            <a:pPr algn="just">
              <a:lnSpc>
                <a:spcPct val="150000"/>
              </a:lnSpc>
              <a:buNone/>
            </a:pP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sz="4400" u="sng" dirty="0">
                <a:solidFill>
                  <a:srgbClr val="C00000"/>
                </a:solidFill>
              </a:rPr>
              <a:t>Functions of vitamin A :</a:t>
            </a:r>
            <a:br>
              <a:rPr lang="en-US" sz="4400" dirty="0"/>
            </a:br>
            <a:endParaRPr lang="en-US" dirty="0"/>
          </a:p>
        </p:txBody>
      </p:sp>
      <p:sp>
        <p:nvSpPr>
          <p:cNvPr id="2" name="Content Placeholder 1"/>
          <p:cNvSpPr>
            <a:spLocks noGrp="1"/>
          </p:cNvSpPr>
          <p:nvPr>
            <p:ph idx="1"/>
          </p:nvPr>
        </p:nvSpPr>
        <p:spPr>
          <a:xfrm>
            <a:off x="304800" y="762000"/>
            <a:ext cx="8382000" cy="5791200"/>
          </a:xfrm>
        </p:spPr>
        <p:txBody>
          <a:bodyPr>
            <a:normAutofit/>
          </a:bodyPr>
          <a:lstStyle/>
          <a:p>
            <a:pPr>
              <a:buNone/>
            </a:pPr>
            <a:r>
              <a:rPr lang="en-US" sz="2800" dirty="0">
                <a:latin typeface="Times New Roman" pitchFamily="18" charset="0"/>
                <a:cs typeface="Times New Roman" pitchFamily="18" charset="0"/>
              </a:rPr>
              <a:t>Vitamin A is essential in poultry rations for:</a:t>
            </a:r>
          </a:p>
          <a:p>
            <a:pPr>
              <a:buNone/>
            </a:pPr>
            <a:r>
              <a:rPr lang="en-US" sz="2800" dirty="0">
                <a:latin typeface="Times New Roman" pitchFamily="18" charset="0"/>
                <a:cs typeface="Times New Roman" pitchFamily="18" charset="0"/>
              </a:rPr>
              <a:t>  a- Growth. </a:t>
            </a:r>
          </a:p>
          <a:p>
            <a:pPr>
              <a:buNone/>
            </a:pPr>
            <a:r>
              <a:rPr lang="en-US" sz="2800" dirty="0">
                <a:latin typeface="Times New Roman" pitchFamily="18" charset="0"/>
                <a:cs typeface="Times New Roman" pitchFamily="18" charset="0"/>
              </a:rPr>
              <a:t>  b-Optimum vision.</a:t>
            </a:r>
          </a:p>
          <a:p>
            <a:pPr>
              <a:buNone/>
            </a:pPr>
            <a:r>
              <a:rPr lang="en-US" sz="2800" dirty="0">
                <a:latin typeface="Times New Roman" pitchFamily="18" charset="0"/>
                <a:cs typeface="Times New Roman" pitchFamily="18" charset="0"/>
              </a:rPr>
              <a:t>  c-Maintaining the integrity of the mucous</a:t>
            </a:r>
          </a:p>
          <a:p>
            <a:pPr>
              <a:buNone/>
            </a:pPr>
            <a:r>
              <a:rPr lang="en-US" sz="2800" dirty="0">
                <a:latin typeface="Times New Roman" pitchFamily="18" charset="0"/>
                <a:cs typeface="Times New Roman" pitchFamily="18" charset="0"/>
              </a:rPr>
              <a:t>      membrane.</a:t>
            </a:r>
          </a:p>
          <a:p>
            <a:pPr>
              <a:buNone/>
            </a:pPr>
            <a:endParaRPr lang="en-US" sz="2800" dirty="0">
              <a:latin typeface="Times New Roman" pitchFamily="18" charset="0"/>
              <a:cs typeface="Times New Roman" pitchFamily="18" charset="0"/>
            </a:endParaRPr>
          </a:p>
          <a:p>
            <a:pPr>
              <a:buNone/>
            </a:pPr>
            <a:r>
              <a:rPr lang="en-US" sz="2800" dirty="0">
                <a:solidFill>
                  <a:srgbClr val="C00000"/>
                </a:solidFill>
                <a:latin typeface="Times New Roman" pitchFamily="18" charset="0"/>
                <a:cs typeface="Times New Roman" pitchFamily="18" charset="0"/>
              </a:rPr>
              <a:t>General Signs</a:t>
            </a:r>
          </a:p>
          <a:p>
            <a:pPr>
              <a:buNone/>
            </a:pPr>
            <a:r>
              <a:rPr lang="en-US" sz="2800" dirty="0">
                <a:latin typeface="Times New Roman" pitchFamily="18" charset="0"/>
                <a:cs typeface="Times New Roman" pitchFamily="18" charset="0"/>
              </a:rPr>
              <a:t>1-Poor growth.  2-Poor feathering.  3-Drowsiness.   4.Off food.    5-Pale comb and wattles.                        6-Rough feathers.</a:t>
            </a:r>
          </a:p>
          <a:p>
            <a:pPr>
              <a:buNone/>
            </a:pPr>
            <a:endParaRPr lang="en-US" sz="28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500"/>
                                        <p:tgtEl>
                                          <p:spTgt spid="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152400"/>
            <a:ext cx="8229600" cy="533400"/>
          </a:xfrm>
        </p:spPr>
        <p:txBody>
          <a:bodyPr>
            <a:normAutofit fontScale="90000"/>
          </a:bodyPr>
          <a:lstStyle/>
          <a:p>
            <a:r>
              <a:rPr lang="en-US" sz="3200" dirty="0">
                <a:solidFill>
                  <a:srgbClr val="C00000"/>
                </a:solidFill>
              </a:rPr>
              <a:t>Special Signs of Vitamin A Deficiency:</a:t>
            </a:r>
            <a:endParaRPr lang="ar-IQ" sz="3600" dirty="0">
              <a:solidFill>
                <a:srgbClr val="C00000"/>
              </a:solidFill>
            </a:endParaRPr>
          </a:p>
        </p:txBody>
      </p:sp>
      <p:sp>
        <p:nvSpPr>
          <p:cNvPr id="2" name="عنصر نائب للمحتوى 1"/>
          <p:cNvSpPr>
            <a:spLocks noGrp="1"/>
          </p:cNvSpPr>
          <p:nvPr>
            <p:ph idx="1"/>
          </p:nvPr>
        </p:nvSpPr>
        <p:spPr>
          <a:xfrm>
            <a:off x="457200" y="914400"/>
            <a:ext cx="8686800" cy="5092891"/>
          </a:xfrm>
        </p:spPr>
        <p:txBody>
          <a:bodyPr>
            <a:normAutofit/>
          </a:bodyPr>
          <a:lstStyle/>
          <a:p>
            <a:pPr>
              <a:buNone/>
            </a:pPr>
            <a:endParaRPr lang="en-US" dirty="0">
              <a:solidFill>
                <a:srgbClr val="C00000"/>
              </a:solidFill>
              <a:latin typeface="Times New Roman" pitchFamily="18" charset="0"/>
              <a:cs typeface="Times New Roman" pitchFamily="18" charset="0"/>
            </a:endParaRPr>
          </a:p>
          <a:p>
            <a:pPr>
              <a:buNone/>
            </a:pPr>
            <a:r>
              <a:rPr lang="en-US" dirty="0">
                <a:latin typeface="Times New Roman" pitchFamily="18" charset="0"/>
                <a:cs typeface="Times New Roman" pitchFamily="18" charset="0"/>
              </a:rPr>
              <a:t>1-Watery nasal and ocular discharge.</a:t>
            </a:r>
          </a:p>
          <a:p>
            <a:pPr>
              <a:buNone/>
            </a:pPr>
            <a:r>
              <a:rPr lang="en-US" dirty="0">
                <a:latin typeface="Times New Roman" pitchFamily="18" charset="0"/>
                <a:cs typeface="Times New Roman" pitchFamily="18" charset="0"/>
              </a:rPr>
              <a:t>2-Eyelids stuck together with thick milky exudates.</a:t>
            </a:r>
          </a:p>
          <a:p>
            <a:pPr>
              <a:buNone/>
            </a:pPr>
            <a:r>
              <a:rPr lang="en-US" dirty="0">
                <a:latin typeface="Times New Roman" pitchFamily="18" charset="0"/>
                <a:cs typeface="Times New Roman" pitchFamily="18" charset="0"/>
              </a:rPr>
              <a:t>3-Decrease egg production.</a:t>
            </a:r>
          </a:p>
          <a:p>
            <a:pPr>
              <a:buNone/>
            </a:pPr>
            <a:r>
              <a:rPr lang="en-US" dirty="0">
                <a:latin typeface="Times New Roman" pitchFamily="18" charset="0"/>
                <a:cs typeface="Times New Roman" pitchFamily="18" charset="0"/>
              </a:rPr>
              <a:t>4-Increase embryonic mortality.</a:t>
            </a:r>
          </a:p>
          <a:p>
            <a:pPr>
              <a:buNone/>
            </a:pPr>
            <a:r>
              <a:rPr lang="en-US" dirty="0">
                <a:latin typeface="Times New Roman" pitchFamily="18" charset="0"/>
                <a:cs typeface="Times New Roman" pitchFamily="18" charset="0"/>
              </a:rPr>
              <a:t>5-Ataxia.</a:t>
            </a:r>
          </a:p>
          <a:p>
            <a:pPr>
              <a:buNone/>
            </a:pPr>
            <a:r>
              <a:rPr lang="en-US" dirty="0">
                <a:latin typeface="Times New Roman" pitchFamily="18" charset="0"/>
                <a:cs typeface="Times New Roman" pitchFamily="18" charset="0"/>
              </a:rPr>
              <a:t>6-Xerophthalmia.</a:t>
            </a:r>
          </a:p>
          <a:p>
            <a:pPr>
              <a:buNone/>
            </a:pPr>
            <a:r>
              <a:rPr lang="en-US" dirty="0">
                <a:latin typeface="Times New Roman" pitchFamily="18" charset="0"/>
                <a:cs typeface="Times New Roman" pitchFamily="18" charset="0"/>
              </a:rPr>
              <a:t>7-Caseous material under the eyelids.</a:t>
            </a:r>
            <a:endParaRPr lang="ar-IQ"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heel(1)">
                                      <p:cBhvr>
                                        <p:cTn id="3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0"/>
            <a:ext cx="8229600" cy="685800"/>
          </a:xfrm>
        </p:spPr>
        <p:txBody>
          <a:bodyPr>
            <a:normAutofit/>
          </a:bodyPr>
          <a:lstStyle/>
          <a:p>
            <a:r>
              <a:rPr lang="en-US" sz="3200" dirty="0" err="1">
                <a:solidFill>
                  <a:srgbClr val="C00000"/>
                </a:solidFill>
              </a:rPr>
              <a:t>Post_mortem</a:t>
            </a:r>
            <a:r>
              <a:rPr lang="en-US" sz="3200" dirty="0">
                <a:solidFill>
                  <a:srgbClr val="C00000"/>
                </a:solidFill>
              </a:rPr>
              <a:t> lesions:</a:t>
            </a:r>
          </a:p>
        </p:txBody>
      </p:sp>
      <p:sp>
        <p:nvSpPr>
          <p:cNvPr id="2" name="عنصر نائب للمحتوى 1"/>
          <p:cNvSpPr>
            <a:spLocks noGrp="1"/>
          </p:cNvSpPr>
          <p:nvPr>
            <p:ph idx="1"/>
          </p:nvPr>
        </p:nvSpPr>
        <p:spPr>
          <a:xfrm>
            <a:off x="228600" y="609600"/>
            <a:ext cx="8763000" cy="5943600"/>
          </a:xfrm>
        </p:spPr>
        <p:txBody>
          <a:bodyPr>
            <a:noAutofit/>
          </a:bodyPr>
          <a:lstStyle/>
          <a:p>
            <a:pPr algn="just">
              <a:lnSpc>
                <a:spcPct val="150000"/>
              </a:lnSpc>
              <a:buNone/>
            </a:pPr>
            <a:r>
              <a:rPr lang="en-US" sz="2400" dirty="0">
                <a:latin typeface="Times New Roman" pitchFamily="18" charset="0"/>
                <a:cs typeface="Times New Roman" pitchFamily="18" charset="0"/>
              </a:rPr>
              <a:t>Because epithelial linings of alimentary, urinary, genital, and respiratory systems are composed of mucous membranes, these are the tissues in which lesions of vitamin A deficiency are most readily observed as:</a:t>
            </a:r>
          </a:p>
          <a:p>
            <a:pPr algn="just">
              <a:lnSpc>
                <a:spcPct val="150000"/>
              </a:lnSpc>
              <a:buNone/>
            </a:pPr>
            <a:r>
              <a:rPr lang="en-US" sz="2400" dirty="0">
                <a:latin typeface="Times New Roman" pitchFamily="18" charset="0"/>
                <a:cs typeface="Times New Roman" pitchFamily="18" charset="0"/>
              </a:rPr>
              <a:t>1-Eyelids inflamed and adhered.</a:t>
            </a:r>
          </a:p>
          <a:p>
            <a:pPr algn="just">
              <a:lnSpc>
                <a:spcPct val="150000"/>
              </a:lnSpc>
              <a:buNone/>
            </a:pPr>
            <a:r>
              <a:rPr lang="en-US" sz="2400" dirty="0">
                <a:latin typeface="Times New Roman" pitchFamily="18" charset="0"/>
                <a:cs typeface="Times New Roman" pitchFamily="18" charset="0"/>
              </a:rPr>
              <a:t>2-Excessive </a:t>
            </a:r>
            <a:r>
              <a:rPr lang="en-US" sz="2400" dirty="0" err="1">
                <a:latin typeface="Times New Roman" pitchFamily="18" charset="0"/>
                <a:cs typeface="Times New Roman" pitchFamily="18" charset="0"/>
              </a:rPr>
              <a:t>urates</a:t>
            </a:r>
            <a:r>
              <a:rPr lang="en-US" sz="2400" dirty="0">
                <a:latin typeface="Times New Roman" pitchFamily="18" charset="0"/>
                <a:cs typeface="Times New Roman" pitchFamily="18" charset="0"/>
              </a:rPr>
              <a:t> in kidneys and </a:t>
            </a:r>
            <a:r>
              <a:rPr lang="en-US" sz="2400" dirty="0" err="1">
                <a:latin typeface="Times New Roman" pitchFamily="18" charset="0"/>
                <a:cs typeface="Times New Roman" pitchFamily="18" charset="0"/>
              </a:rPr>
              <a:t>ureters</a:t>
            </a:r>
            <a:r>
              <a:rPr lang="en-US" sz="2400" dirty="0">
                <a:latin typeface="Times New Roman" pitchFamily="18" charset="0"/>
                <a:cs typeface="Times New Roman" pitchFamily="18" charset="0"/>
              </a:rPr>
              <a:t>.</a:t>
            </a:r>
          </a:p>
          <a:p>
            <a:pPr algn="just">
              <a:lnSpc>
                <a:spcPct val="150000"/>
              </a:lnSpc>
              <a:buNone/>
            </a:pPr>
            <a:r>
              <a:rPr lang="en-US" sz="2400" dirty="0">
                <a:latin typeface="Times New Roman" pitchFamily="18" charset="0"/>
                <a:cs typeface="Times New Roman" pitchFamily="18" charset="0"/>
              </a:rPr>
              <a:t>3-Pustules in mouth and pharynx.</a:t>
            </a:r>
          </a:p>
          <a:p>
            <a:pPr algn="just">
              <a:lnSpc>
                <a:spcPct val="150000"/>
              </a:lnSpc>
              <a:buNone/>
            </a:pPr>
            <a:r>
              <a:rPr lang="en-US" sz="2400" dirty="0">
                <a:latin typeface="Times New Roman" pitchFamily="18" charset="0"/>
                <a:cs typeface="Times New Roman" pitchFamily="18" charset="0"/>
              </a:rPr>
              <a:t>4-Enlarged gall bladder.</a:t>
            </a:r>
          </a:p>
          <a:p>
            <a:pPr algn="just">
              <a:lnSpc>
                <a:spcPct val="150000"/>
              </a:lnSpc>
              <a:buNone/>
            </a:pPr>
            <a:r>
              <a:rPr lang="en-US" sz="2400" dirty="0">
                <a:latin typeface="Times New Roman" pitchFamily="18" charset="0"/>
                <a:cs typeface="Times New Roman" pitchFamily="18" charset="0"/>
              </a:rPr>
              <a:t>5-Small ulcers at the site of the lesions.</a:t>
            </a:r>
          </a:p>
          <a:p>
            <a:pPr algn="just">
              <a:lnSpc>
                <a:spcPct val="150000"/>
              </a:lnSpc>
              <a:buNone/>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2000"/>
                                        <p:tgtEl>
                                          <p:spTgt spid="2">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circle(in)">
                                      <p:cBhvr>
                                        <p:cTn id="20" dur="2000"/>
                                        <p:tgtEl>
                                          <p:spTgt spid="2">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602A-A9A9-4CF7-BCA3-D9ABD4014F1D}"/>
              </a:ext>
            </a:extLst>
          </p:cNvPr>
          <p:cNvSpPr>
            <a:spLocks noGrp="1"/>
          </p:cNvSpPr>
          <p:nvPr>
            <p:ph type="title"/>
          </p:nvPr>
        </p:nvSpPr>
        <p:spPr/>
        <p:txBody>
          <a:bodyPr>
            <a:normAutofit fontScale="90000"/>
          </a:bodyPr>
          <a:lstStyle/>
          <a:p>
            <a:r>
              <a:rPr lang="en-US" dirty="0"/>
              <a:t>Textbooks and Recommended References</a:t>
            </a:r>
            <a:br>
              <a:rPr lang="en-US" dirty="0"/>
            </a:br>
            <a:endParaRPr lang="en-US" dirty="0"/>
          </a:p>
        </p:txBody>
      </p:sp>
      <p:sp>
        <p:nvSpPr>
          <p:cNvPr id="3" name="Content Placeholder 2">
            <a:extLst>
              <a:ext uri="{FF2B5EF4-FFF2-40B4-BE49-F238E27FC236}">
                <a16:creationId xmlns:a16="http://schemas.microsoft.com/office/drawing/2014/main" id="{ED52B90A-B655-71C2-8A95-A722161464CD}"/>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  David E. Swayne, John R. Glisson, Larry R. </a:t>
            </a:r>
            <a:r>
              <a:rPr lang="en-US" sz="2400" dirty="0" err="1">
                <a:latin typeface="Times New Roman" panose="02020603050405020304" pitchFamily="18" charset="0"/>
                <a:cs typeface="Times New Roman" panose="02020603050405020304" pitchFamily="18" charset="0"/>
              </a:rPr>
              <a:t>McDougald.Lisa</a:t>
            </a:r>
            <a:r>
              <a:rPr lang="en-US" sz="2400" dirty="0">
                <a:latin typeface="Times New Roman" panose="02020603050405020304" pitchFamily="18" charset="0"/>
                <a:cs typeface="Times New Roman" panose="02020603050405020304" pitchFamily="18" charset="0"/>
              </a:rPr>
              <a:t> K. Nolan, David L .</a:t>
            </a:r>
            <a:r>
              <a:rPr lang="en-US" sz="2400" dirty="0" err="1">
                <a:latin typeface="Times New Roman" panose="02020603050405020304" pitchFamily="18" charset="0"/>
                <a:cs typeface="Times New Roman" panose="02020603050405020304" pitchFamily="18" charset="0"/>
              </a:rPr>
              <a:t>Suarez,and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Venugopal Nar. </a:t>
            </a:r>
            <a:r>
              <a:rPr lang="en-US" sz="2400" dirty="0">
                <a:highlight>
                  <a:srgbClr val="FFFF00"/>
                </a:highlight>
                <a:latin typeface="Times New Roman" panose="02020603050405020304" pitchFamily="18" charset="0"/>
                <a:cs typeface="Times New Roman" panose="02020603050405020304" pitchFamily="18" charset="0"/>
              </a:rPr>
              <a:t>Disease of Poultry</a:t>
            </a:r>
            <a:r>
              <a:rPr lang="en-US" sz="2400" dirty="0">
                <a:latin typeface="Times New Roman" panose="02020603050405020304" pitchFamily="18" charset="0"/>
                <a:cs typeface="Times New Roman" panose="02020603050405020304" pitchFamily="18" charset="0"/>
              </a:rPr>
              <a:t>, 13thEDITION. WILEY-BLACKWELL.</a:t>
            </a:r>
          </a:p>
          <a:p>
            <a:endParaRPr lang="en-US" sz="2400" dirty="0">
              <a:latin typeface="Times New Roman" panose="02020603050405020304" pitchFamily="18" charset="0"/>
              <a:cs typeface="Times New Roman" panose="02020603050405020304" pitchFamily="18" charset="0"/>
            </a:endParaRPr>
          </a:p>
          <a:p>
            <a:r>
              <a:rPr lang="ar-IQ" sz="2400" dirty="0">
                <a:highlight>
                  <a:srgbClr val="FFFF00"/>
                </a:highlight>
                <a:latin typeface="Times New Roman" panose="02020603050405020304" pitchFamily="18" charset="0"/>
                <a:cs typeface="Times New Roman" panose="02020603050405020304" pitchFamily="18" charset="0"/>
              </a:rPr>
              <a:t>امراض الدواجن </a:t>
            </a:r>
            <a:r>
              <a:rPr lang="ar-IQ" sz="2400" dirty="0">
                <a:latin typeface="Times New Roman" panose="02020603050405020304" pitchFamily="18" charset="0"/>
                <a:cs typeface="Times New Roman" panose="02020603050405020304" pitchFamily="18" charset="0"/>
              </a:rPr>
              <a:t>. الدكتور فؤاد الشٌخلي.ً </a:t>
            </a:r>
            <a:r>
              <a:rPr lang="af-ZA" sz="2400" dirty="0">
                <a:latin typeface="Times New Roman" panose="02020603050405020304" pitchFamily="18" charset="0"/>
                <a:cs typeface="Times New Roman" panose="02020603050405020304" pitchFamily="18" charset="0"/>
              </a:rPr>
              <a:t> </a:t>
            </a:r>
          </a:p>
          <a:p>
            <a:endParaRPr lang="ar-IQ" sz="2400" dirty="0">
              <a:latin typeface="Times New Roman" panose="02020603050405020304" pitchFamily="18" charset="0"/>
              <a:cs typeface="Times New Roman" panose="02020603050405020304" pitchFamily="18" charset="0"/>
            </a:endParaRPr>
          </a:p>
          <a:p>
            <a:r>
              <a:rPr lang="ar-IQ" sz="2400" dirty="0">
                <a:highlight>
                  <a:srgbClr val="FFFF00"/>
                </a:highlight>
                <a:latin typeface="Times New Roman" panose="02020603050405020304" pitchFamily="18" charset="0"/>
                <a:cs typeface="Times New Roman" panose="02020603050405020304" pitchFamily="18" charset="0"/>
              </a:rPr>
              <a:t>التشخٌص السرٌري المراض الدواجن</a:t>
            </a:r>
            <a:r>
              <a:rPr lang="ar-IQ" sz="2400" dirty="0">
                <a:latin typeface="Times New Roman" panose="02020603050405020304" pitchFamily="18" charset="0"/>
                <a:cs typeface="Times New Roman" panose="02020603050405020304" pitchFamily="18" charset="0"/>
              </a:rPr>
              <a:t>: </a:t>
            </a:r>
            <a:endParaRPr lang="af-ZA" sz="2400" dirty="0">
              <a:latin typeface="Times New Roman" panose="02020603050405020304" pitchFamily="18" charset="0"/>
              <a:cs typeface="Times New Roman" panose="02020603050405020304" pitchFamily="18" charset="0"/>
            </a:endParaRPr>
          </a:p>
          <a:p>
            <a:r>
              <a:rPr lang="ar-IQ" sz="2400" dirty="0">
                <a:latin typeface="Times New Roman" panose="02020603050405020304" pitchFamily="18" charset="0"/>
                <a:cs typeface="Times New Roman" panose="02020603050405020304" pitchFamily="18" charset="0"/>
              </a:rPr>
              <a:t>د.احمد ماجد العطار و د. تحسٌن عبد العزٌز </a:t>
            </a:r>
            <a:r>
              <a:rPr lang="af-ZA"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942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u="sng" dirty="0">
                <a:solidFill>
                  <a:srgbClr val="C00000"/>
                </a:solidFill>
              </a:rPr>
              <a:t>Histopathology :</a:t>
            </a:r>
            <a:endParaRPr lang="en-US" dirty="0"/>
          </a:p>
        </p:txBody>
      </p:sp>
      <p:sp>
        <p:nvSpPr>
          <p:cNvPr id="2" name="Content Placeholder 1"/>
          <p:cNvSpPr>
            <a:spLocks noGrp="1"/>
          </p:cNvSpPr>
          <p:nvPr>
            <p:ph idx="1"/>
          </p:nvPr>
        </p:nvSpPr>
        <p:spPr>
          <a:xfrm>
            <a:off x="457200" y="914400"/>
            <a:ext cx="8229600" cy="5092891"/>
          </a:xfrm>
        </p:spPr>
        <p:txBody>
          <a:bodyPr>
            <a:noAutofit/>
          </a:bodyPr>
          <a:lstStyle/>
          <a:p>
            <a:pPr algn="justLow">
              <a:buNone/>
            </a:pPr>
            <a:r>
              <a:rPr lang="en-US" sz="2400" dirty="0">
                <a:latin typeface="Times New Roman" pitchFamily="18" charset="0"/>
                <a:cs typeface="Times New Roman" pitchFamily="18" charset="0"/>
              </a:rPr>
              <a:t>1-Atrophy of cytoplasm and loss of cilia in the</a:t>
            </a:r>
          </a:p>
          <a:p>
            <a:pPr algn="justLow">
              <a:buNone/>
            </a:pPr>
            <a:r>
              <a:rPr lang="en-US" sz="2400" dirty="0">
                <a:latin typeface="Times New Roman" pitchFamily="18" charset="0"/>
                <a:cs typeface="Times New Roman" pitchFamily="18" charset="0"/>
              </a:rPr>
              <a:t>columnar  ciliated epithelium of the respiratory tract .</a:t>
            </a:r>
          </a:p>
          <a:p>
            <a:pPr algn="justLow">
              <a:buNone/>
            </a:pPr>
            <a:r>
              <a:rPr lang="en-US" sz="2400" dirty="0">
                <a:latin typeface="Times New Roman" pitchFamily="18" charset="0"/>
                <a:cs typeface="Times New Roman" pitchFamily="18" charset="0"/>
              </a:rPr>
              <a:t>2-Respiratory epithelium transformed into 	</a:t>
            </a:r>
          </a:p>
          <a:p>
            <a:pPr algn="justLow">
              <a:buNone/>
            </a:pPr>
            <a:r>
              <a:rPr lang="en-US" sz="2400" dirty="0">
                <a:latin typeface="Times New Roman" pitchFamily="18" charset="0"/>
                <a:cs typeface="Times New Roman" pitchFamily="18" charset="0"/>
              </a:rPr>
              <a:t>stratified  </a:t>
            </a:r>
            <a:r>
              <a:rPr lang="en-US" sz="2400" dirty="0" err="1">
                <a:latin typeface="Times New Roman" pitchFamily="18" charset="0"/>
                <a:cs typeface="Times New Roman" pitchFamily="18" charset="0"/>
              </a:rPr>
              <a:t>squamous</a:t>
            </a:r>
            <a:r>
              <a:rPr lang="en-US" sz="2400" dirty="0">
                <a:latin typeface="Times New Roman" pitchFamily="18" charset="0"/>
                <a:cs typeface="Times New Roman" pitchFamily="18" charset="0"/>
              </a:rPr>
              <a:t> keratinized epithelium.</a:t>
            </a:r>
          </a:p>
          <a:p>
            <a:pPr algn="justLow">
              <a:buNone/>
            </a:pPr>
            <a:endParaRPr lang="en-US" sz="2400" b="1" u="sng" dirty="0">
              <a:solidFill>
                <a:srgbClr val="C00000"/>
              </a:solidFill>
              <a:latin typeface="Times New Roman" pitchFamily="18" charset="0"/>
              <a:cs typeface="Times New Roman" pitchFamily="18" charset="0"/>
            </a:endParaRPr>
          </a:p>
          <a:p>
            <a:pPr algn="justLow">
              <a:buNone/>
            </a:pPr>
            <a:r>
              <a:rPr lang="en-US" sz="2400" b="1" u="sng" dirty="0">
                <a:solidFill>
                  <a:srgbClr val="C00000"/>
                </a:solidFill>
                <a:latin typeface="Times New Roman" pitchFamily="18" charset="0"/>
                <a:cs typeface="Times New Roman" pitchFamily="18" charset="0"/>
              </a:rPr>
              <a:t>Diagnosis:  </a:t>
            </a:r>
          </a:p>
          <a:p>
            <a:pPr algn="justLow">
              <a:buNone/>
            </a:pPr>
            <a:r>
              <a:rPr lang="en-US" sz="2400" dirty="0">
                <a:latin typeface="Times New Roman" pitchFamily="18" charset="0"/>
                <a:cs typeface="Times New Roman" pitchFamily="18" charset="0"/>
              </a:rPr>
              <a:t>    1- Feed formulation.</a:t>
            </a:r>
          </a:p>
          <a:p>
            <a:pPr algn="justLow">
              <a:buNone/>
            </a:pPr>
            <a:r>
              <a:rPr lang="en-US" sz="2400" dirty="0">
                <a:latin typeface="Times New Roman" pitchFamily="18" charset="0"/>
                <a:cs typeface="Times New Roman" pitchFamily="18" charset="0"/>
              </a:rPr>
              <a:t>    2-Signs.               </a:t>
            </a:r>
          </a:p>
          <a:p>
            <a:pPr algn="justLow">
              <a:buNone/>
            </a:pPr>
            <a:r>
              <a:rPr lang="en-US" sz="2400" dirty="0">
                <a:latin typeface="Times New Roman" pitchFamily="18" charset="0"/>
                <a:cs typeface="Times New Roman" pitchFamily="18" charset="0"/>
              </a:rPr>
              <a:t>    3-Lesions.</a:t>
            </a:r>
          </a:p>
          <a:p>
            <a:pPr algn="justLow">
              <a:buNone/>
            </a:pPr>
            <a:r>
              <a:rPr lang="en-US" sz="2400" dirty="0">
                <a:latin typeface="Times New Roman" pitchFamily="18" charset="0"/>
                <a:cs typeface="Times New Roman" pitchFamily="18" charset="0"/>
              </a:rPr>
              <a:t>    4-Histopathology.</a:t>
            </a:r>
          </a:p>
          <a:p>
            <a:pPr algn="justLow">
              <a:buNone/>
            </a:pPr>
            <a:endParaRPr lang="en-US" sz="2400" dirty="0">
              <a:latin typeface="Times New Roman" pitchFamily="18" charset="0"/>
              <a:cs typeface="Times New Roman" pitchFamily="18" charset="0"/>
            </a:endParaRPr>
          </a:p>
          <a:p>
            <a:pPr algn="justLow">
              <a:buNone/>
            </a:pPr>
            <a:r>
              <a:rPr lang="en-US" sz="2400" dirty="0">
                <a:latin typeface="Times New Roman" pitchFamily="18" charset="0"/>
                <a:cs typeface="Times New Roman" pitchFamily="18" charset="0"/>
              </a:rPr>
              <a:t> </a:t>
            </a:r>
          </a:p>
          <a:p>
            <a:pPr algn="justLow">
              <a:buNone/>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2000"/>
                                        <p:tgtEl>
                                          <p:spTgt spid="2">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circle(in)">
                                      <p:cBhvr>
                                        <p:cTn id="26" dur="2000"/>
                                        <p:tgtEl>
                                          <p:spTgt spid="2">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circle(in)">
                                      <p:cBhvr>
                                        <p:cTn id="29" dur="2000"/>
                                        <p:tgtEl>
                                          <p:spTgt spid="2">
                                            <p:txEl>
                                              <p:pRg st="7" end="7"/>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circle(in)">
                                      <p:cBhvr>
                                        <p:cTn id="32" dur="2000"/>
                                        <p:tgtEl>
                                          <p:spTgt spid="2">
                                            <p:txEl>
                                              <p:pRg st="8" end="8"/>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circle(in)">
                                      <p:cBhvr>
                                        <p:cTn id="3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304800"/>
            <a:ext cx="8839200" cy="6248400"/>
          </a:xfrm>
        </p:spPr>
        <p:txBody>
          <a:bodyPr>
            <a:noAutofit/>
          </a:bodyPr>
          <a:lstStyle/>
          <a:p>
            <a:pPr>
              <a:buNone/>
            </a:pPr>
            <a:endParaRPr lang="en-US" sz="2800" b="1" u="sng" dirty="0">
              <a:solidFill>
                <a:srgbClr val="C00000"/>
              </a:solidFill>
              <a:latin typeface="Times New Roman" pitchFamily="18" charset="0"/>
              <a:cs typeface="Times New Roman" pitchFamily="18" charset="0"/>
            </a:endParaRPr>
          </a:p>
          <a:p>
            <a:pPr>
              <a:buNone/>
            </a:pPr>
            <a:r>
              <a:rPr lang="en-US" sz="2800" b="1" dirty="0">
                <a:solidFill>
                  <a:srgbClr val="C00000"/>
                </a:solidFill>
                <a:latin typeface="Times New Roman" pitchFamily="18" charset="0"/>
                <a:cs typeface="Times New Roman" pitchFamily="18" charset="0"/>
              </a:rPr>
              <a:t> </a:t>
            </a:r>
            <a:r>
              <a:rPr lang="en-US" sz="2800" b="1" u="sng" dirty="0">
                <a:solidFill>
                  <a:srgbClr val="C00000"/>
                </a:solidFill>
                <a:latin typeface="Times New Roman" pitchFamily="18" charset="0"/>
                <a:cs typeface="Times New Roman" pitchFamily="18" charset="0"/>
              </a:rPr>
              <a:t>Differential diagnosis:</a:t>
            </a:r>
          </a:p>
          <a:p>
            <a:pPr>
              <a:buNone/>
            </a:pPr>
            <a:r>
              <a:rPr lang="en-US" sz="2800" dirty="0">
                <a:latin typeface="Times New Roman" pitchFamily="18" charset="0"/>
                <a:cs typeface="Times New Roman" pitchFamily="18" charset="0"/>
              </a:rPr>
              <a:t>  1-Infectious </a:t>
            </a:r>
            <a:r>
              <a:rPr lang="en-US" sz="2800" dirty="0" err="1">
                <a:latin typeface="Times New Roman" pitchFamily="18" charset="0"/>
                <a:cs typeface="Times New Roman" pitchFamily="18" charset="0"/>
              </a:rPr>
              <a:t>coryza</a:t>
            </a:r>
            <a:r>
              <a:rPr lang="en-US" sz="2800" dirty="0">
                <a:latin typeface="Times New Roman" pitchFamily="18" charset="0"/>
                <a:cs typeface="Times New Roman" pitchFamily="18" charset="0"/>
              </a:rPr>
              <a:t>.</a:t>
            </a:r>
          </a:p>
          <a:p>
            <a:pPr>
              <a:buNone/>
            </a:pPr>
            <a:r>
              <a:rPr lang="en-US" sz="2800" dirty="0">
                <a:latin typeface="Times New Roman" pitchFamily="18" charset="0"/>
                <a:cs typeface="Times New Roman" pitchFamily="18" charset="0"/>
              </a:rPr>
              <a:t>  2-Chronic fowl cholera.</a:t>
            </a:r>
          </a:p>
          <a:p>
            <a:pPr>
              <a:buNone/>
            </a:pPr>
            <a:r>
              <a:rPr lang="en-US" sz="2800" dirty="0">
                <a:latin typeface="Times New Roman" pitchFamily="18" charset="0"/>
                <a:cs typeface="Times New Roman" pitchFamily="18" charset="0"/>
              </a:rPr>
              <a:t>  3-Infectious sinusitis.</a:t>
            </a:r>
          </a:p>
          <a:p>
            <a:pPr>
              <a:buNone/>
            </a:pPr>
            <a:r>
              <a:rPr lang="en-US" sz="2800" dirty="0">
                <a:latin typeface="Times New Roman" pitchFamily="18" charset="0"/>
                <a:cs typeface="Times New Roman" pitchFamily="18" charset="0"/>
              </a:rPr>
              <a:t>  4-Avian pox.</a:t>
            </a:r>
          </a:p>
          <a:p>
            <a:pPr>
              <a:buNone/>
            </a:pPr>
            <a:r>
              <a:rPr lang="en-US" sz="2800" dirty="0">
                <a:latin typeface="Times New Roman" pitchFamily="18" charset="0"/>
                <a:cs typeface="Times New Roman" pitchFamily="18" charset="0"/>
              </a:rPr>
              <a:t>  5-Trichomoniasis.</a:t>
            </a:r>
          </a:p>
          <a:p>
            <a:pPr>
              <a:buNone/>
            </a:pPr>
            <a:r>
              <a:rPr lang="en-US" sz="2800" dirty="0">
                <a:latin typeface="Times New Roman" pitchFamily="18" charset="0"/>
                <a:cs typeface="Times New Roman" pitchFamily="18" charset="0"/>
              </a:rPr>
              <a:t>  6-Thrush.</a:t>
            </a:r>
          </a:p>
          <a:p>
            <a:pPr>
              <a:buNone/>
            </a:pPr>
            <a:r>
              <a:rPr lang="en-US" sz="2800" u="sng" dirty="0">
                <a:solidFill>
                  <a:srgbClr val="C00000"/>
                </a:solidFill>
                <a:latin typeface="Times New Roman" pitchFamily="18" charset="0"/>
                <a:cs typeface="Times New Roman" pitchFamily="18" charset="0"/>
              </a:rPr>
              <a:t>Prevention: </a:t>
            </a:r>
            <a:r>
              <a:rPr lang="en-US" sz="2800" dirty="0">
                <a:latin typeface="Times New Roman" pitchFamily="18" charset="0"/>
                <a:cs typeface="Times New Roman" pitchFamily="18" charset="0"/>
              </a:rPr>
              <a:t>Supplementation of diet with vitamin A.</a:t>
            </a:r>
          </a:p>
          <a:p>
            <a:pPr>
              <a:buNone/>
            </a:pPr>
            <a:r>
              <a:rPr lang="en-US" sz="4000" b="1" u="sng" dirty="0">
                <a:solidFill>
                  <a:srgbClr val="C00000"/>
                </a:solidFill>
                <a:latin typeface="Times New Roman" pitchFamily="18" charset="0"/>
                <a:cs typeface="Times New Roman" pitchFamily="18" charset="0"/>
              </a:rPr>
              <a:t>Treatment:</a:t>
            </a:r>
          </a:p>
          <a:p>
            <a:pPr>
              <a:buNone/>
            </a:pPr>
            <a:r>
              <a:rPr lang="en-US" sz="2800" dirty="0">
                <a:latin typeface="Times New Roman" pitchFamily="18" charset="0"/>
                <a:cs typeface="Times New Roman" pitchFamily="18" charset="0"/>
              </a:rPr>
              <a:t>vitamin A in drinking water</a:t>
            </a:r>
          </a:p>
          <a:p>
            <a:pPr>
              <a:buNone/>
            </a:pPr>
            <a:endParaRPr lang="en-US" sz="2800" dirty="0">
              <a:latin typeface="Times New Roman" pitchFamily="18" charset="0"/>
              <a:cs typeface="Times New Roman" pitchFamily="18" charset="0"/>
            </a:endParaRPr>
          </a:p>
          <a:p>
            <a:pPr>
              <a:buNone/>
            </a:pPr>
            <a:r>
              <a:rPr lang="en-US" sz="2800" b="1" u="sng" dirty="0">
                <a:solidFill>
                  <a:srgbClr val="C00000"/>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circle(in)">
                                      <p:cBhvr>
                                        <p:cTn id="7" dur="20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circle(in)">
                                      <p:cBhvr>
                                        <p:cTn id="12" dur="2000"/>
                                        <p:tgtEl>
                                          <p:spTgt spid="2">
                                            <p:txEl>
                                              <p:pRg st="9" end="9"/>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circle(in)">
                                      <p:cBhvr>
                                        <p:cTn id="1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4C8C61-8369-DF5E-324D-5B8F8C12FB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328" y="1447800"/>
            <a:ext cx="7211072" cy="4798641"/>
          </a:xfrm>
        </p:spPr>
      </p:pic>
    </p:spTree>
    <p:extLst>
      <p:ext uri="{BB962C8B-B14F-4D97-AF65-F5344CB8AC3E}">
        <p14:creationId xmlns:p14="http://schemas.microsoft.com/office/powerpoint/2010/main" val="1358394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419600" cy="1096962"/>
          </a:xfrm>
        </p:spPr>
        <p:txBody>
          <a:bodyPr>
            <a:normAutofit fontScale="90000"/>
          </a:bodyPr>
          <a:lstStyle/>
          <a:p>
            <a:r>
              <a:rPr lang="en-US" dirty="0">
                <a:latin typeface="Times New Roman" panose="02020603050405020304" pitchFamily="18" charset="0"/>
                <a:cs typeface="Times New Roman" panose="02020603050405020304" pitchFamily="18" charset="0"/>
              </a:rPr>
              <a:t>Define terms used in the poultry </a:t>
            </a:r>
          </a:p>
        </p:txBody>
      </p:sp>
      <p:sp>
        <p:nvSpPr>
          <p:cNvPr id="3" name="عنصر نائب للمحتوى 2"/>
          <p:cNvSpPr>
            <a:spLocks noGrp="1"/>
          </p:cNvSpPr>
          <p:nvPr>
            <p:ph idx="1"/>
          </p:nvPr>
        </p:nvSpPr>
        <p:spPr>
          <a:xfrm>
            <a:off x="304800" y="3200400"/>
            <a:ext cx="8153400" cy="3505200"/>
          </a:xfrm>
        </p:spPr>
        <p:txBody>
          <a:bodyPr>
            <a:normAutofit/>
          </a:bodyPr>
          <a:lstStyle/>
          <a:p>
            <a:r>
              <a:rPr lang="en-US" dirty="0">
                <a:highlight>
                  <a:srgbClr val="FFFF00"/>
                </a:highlight>
                <a:latin typeface="Times New Roman" panose="02020603050405020304" pitchFamily="18" charset="0"/>
                <a:cs typeface="Times New Roman" panose="02020603050405020304" pitchFamily="18" charset="0"/>
              </a:rPr>
              <a:t>Poultry </a:t>
            </a:r>
            <a:r>
              <a:rPr lang="en-US" dirty="0">
                <a:latin typeface="Times New Roman" panose="02020603050405020304" pitchFamily="18" charset="0"/>
                <a:cs typeface="Times New Roman" panose="02020603050405020304" pitchFamily="18" charset="0"/>
              </a:rPr>
              <a:t>is defined as economically important birds used either for food or show (includes chickens, turkeys, </a:t>
            </a:r>
            <a:r>
              <a:rPr lang="en-US" dirty="0" err="1">
                <a:latin typeface="Times New Roman" panose="02020603050405020304" pitchFamily="18" charset="0"/>
                <a:cs typeface="Times New Roman" panose="02020603050405020304" pitchFamily="18" charset="0"/>
              </a:rPr>
              <a:t>quail,ducks</a:t>
            </a:r>
            <a:r>
              <a:rPr lang="en-US" dirty="0">
                <a:latin typeface="Times New Roman" panose="02020603050405020304" pitchFamily="18" charset="0"/>
                <a:cs typeface="Times New Roman" panose="02020603050405020304" pitchFamily="18" charset="0"/>
              </a:rPr>
              <a:t>, geese, and guineas, and to some extent pheasants,</a:t>
            </a:r>
          </a:p>
          <a:p>
            <a:pPr marL="0" indent="0">
              <a:buNone/>
            </a:pPr>
            <a:r>
              <a:rPr lang="en-US" dirty="0">
                <a:latin typeface="Times New Roman" panose="02020603050405020304" pitchFamily="18" charset="0"/>
                <a:cs typeface="Times New Roman" panose="02020603050405020304" pitchFamily="18" charset="0"/>
              </a:rPr>
              <a:t>partridges and peafowl)</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59344"/>
            <a:ext cx="3730625" cy="207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69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077200" cy="715962"/>
          </a:xfrm>
        </p:spPr>
        <p:txBody>
          <a:bodyPr>
            <a:normAutofit fontScale="90000"/>
          </a:bodyPr>
          <a:lstStyle/>
          <a:p>
            <a:r>
              <a:rPr lang="en-US" dirty="0">
                <a:latin typeface="Times New Roman" panose="02020603050405020304" pitchFamily="18" charset="0"/>
                <a:cs typeface="Times New Roman" panose="02020603050405020304" pitchFamily="18" charset="0"/>
              </a:rPr>
              <a:t>Poultry terms</a:t>
            </a:r>
          </a:p>
        </p:txBody>
      </p:sp>
      <p:sp>
        <p:nvSpPr>
          <p:cNvPr id="3" name="عنصر نائب للمحتوى 2"/>
          <p:cNvSpPr>
            <a:spLocks noGrp="1"/>
          </p:cNvSpPr>
          <p:nvPr>
            <p:ph idx="1"/>
          </p:nvPr>
        </p:nvSpPr>
        <p:spPr>
          <a:xfrm>
            <a:off x="457200" y="1295400"/>
            <a:ext cx="8229600" cy="5287962"/>
          </a:xfrm>
        </p:spPr>
        <p:txBody>
          <a:bodyPr>
            <a:normAutofit fontScale="92500"/>
          </a:bodyPr>
          <a:lstStyle/>
          <a:p>
            <a:r>
              <a:rPr lang="en-US" dirty="0"/>
              <a:t>1. </a:t>
            </a:r>
            <a:r>
              <a:rPr lang="en-US" dirty="0">
                <a:highlight>
                  <a:srgbClr val="FFFF00"/>
                </a:highlight>
              </a:rPr>
              <a:t>Pullet</a:t>
            </a:r>
            <a:r>
              <a:rPr lang="en-US" dirty="0"/>
              <a:t> — a young female chicken</a:t>
            </a:r>
          </a:p>
          <a:p>
            <a:r>
              <a:rPr lang="en-US" dirty="0"/>
              <a:t>2. </a:t>
            </a:r>
            <a:r>
              <a:rPr lang="en-US" dirty="0">
                <a:highlight>
                  <a:srgbClr val="FFFF00"/>
                </a:highlight>
              </a:rPr>
              <a:t>Hen</a:t>
            </a:r>
            <a:r>
              <a:rPr lang="en-US" dirty="0"/>
              <a:t> — a sexually mature female chicken (usually more than 10 months old) that has started to lay eggs</a:t>
            </a:r>
          </a:p>
          <a:p>
            <a:r>
              <a:rPr lang="en-US" dirty="0"/>
              <a:t>3. </a:t>
            </a:r>
            <a:r>
              <a:rPr lang="en-US" dirty="0">
                <a:highlight>
                  <a:srgbClr val="FFFF00"/>
                </a:highlight>
              </a:rPr>
              <a:t>Chick</a:t>
            </a:r>
            <a:r>
              <a:rPr lang="en-US" dirty="0"/>
              <a:t> — a baby chicken of either gender</a:t>
            </a:r>
          </a:p>
          <a:p>
            <a:r>
              <a:rPr lang="en-US" dirty="0"/>
              <a:t>4. </a:t>
            </a:r>
            <a:r>
              <a:rPr lang="en-US" dirty="0">
                <a:highlight>
                  <a:srgbClr val="FFFF00"/>
                </a:highlight>
              </a:rPr>
              <a:t>Rooster</a:t>
            </a:r>
            <a:r>
              <a:rPr lang="en-US" dirty="0"/>
              <a:t> — a sexually mature male chicken</a:t>
            </a:r>
          </a:p>
          <a:p>
            <a:r>
              <a:rPr lang="en-US" dirty="0">
                <a:highlight>
                  <a:srgbClr val="FFFF00"/>
                </a:highlight>
              </a:rPr>
              <a:t>5-Broiler</a:t>
            </a:r>
            <a:r>
              <a:rPr lang="en-US" dirty="0"/>
              <a:t>  a young male or female chicken,</a:t>
            </a:r>
          </a:p>
          <a:p>
            <a:r>
              <a:rPr lang="en-US" dirty="0"/>
              <a:t>6-</a:t>
            </a:r>
            <a:r>
              <a:rPr lang="en-US" dirty="0">
                <a:highlight>
                  <a:srgbClr val="FFFF00"/>
                </a:highlight>
              </a:rPr>
              <a:t>layer</a:t>
            </a:r>
            <a:r>
              <a:rPr lang="en-US" dirty="0"/>
              <a:t> is an older female chicken that is usually kept and raised specifically for egg production</a:t>
            </a:r>
          </a:p>
          <a:p>
            <a:r>
              <a:rPr lang="en-US" dirty="0"/>
              <a:t>7. </a:t>
            </a:r>
            <a:r>
              <a:rPr lang="en-US" dirty="0">
                <a:highlight>
                  <a:srgbClr val="FFFF00"/>
                </a:highlight>
              </a:rPr>
              <a:t>Poult</a:t>
            </a:r>
            <a:r>
              <a:rPr lang="en-US" dirty="0"/>
              <a:t> — a male or female baby turkey</a:t>
            </a:r>
          </a:p>
        </p:txBody>
      </p:sp>
    </p:spTree>
    <p:extLst>
      <p:ext uri="{BB962C8B-B14F-4D97-AF65-F5344CB8AC3E}">
        <p14:creationId xmlns:p14="http://schemas.microsoft.com/office/powerpoint/2010/main" val="2331535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EA2B-1E1C-4147-81A3-132E8FEC01BA}"/>
              </a:ext>
            </a:extLst>
          </p:cNvPr>
          <p:cNvSpPr>
            <a:spLocks noGrp="1"/>
          </p:cNvSpPr>
          <p:nvPr>
            <p:ph type="title"/>
          </p:nvPr>
        </p:nvSpPr>
        <p:spPr/>
        <p:txBody>
          <a:bodyPr>
            <a:normAutofit fontScale="90000"/>
          </a:bodyPr>
          <a:lstStyle/>
          <a:p>
            <a:r>
              <a:rPr lang="ar-IQ" dirty="0"/>
              <a:t> </a:t>
            </a:r>
            <a:r>
              <a:rPr lang="af-ZA" dirty="0"/>
              <a:t>Type </a:t>
            </a:r>
            <a:r>
              <a:rPr lang="en-US" dirty="0"/>
              <a:t>depending on the environment and living conditions</a:t>
            </a:r>
          </a:p>
        </p:txBody>
      </p:sp>
      <p:sp>
        <p:nvSpPr>
          <p:cNvPr id="3" name="Content Placeholder 2">
            <a:extLst>
              <a:ext uri="{FF2B5EF4-FFF2-40B4-BE49-F238E27FC236}">
                <a16:creationId xmlns:a16="http://schemas.microsoft.com/office/drawing/2014/main" id="{31C3A15F-5766-17E7-07EF-4CAC370A0418}"/>
              </a:ext>
            </a:extLst>
          </p:cNvPr>
          <p:cNvSpPr>
            <a:spLocks noGrp="1"/>
          </p:cNvSpPr>
          <p:nvPr>
            <p:ph idx="1"/>
          </p:nvPr>
        </p:nvSpPr>
        <p:spPr/>
        <p:txBody>
          <a:bodyPr>
            <a:normAutofit fontScale="92500" lnSpcReduction="10000"/>
          </a:bodyPr>
          <a:lstStyle/>
          <a:p>
            <a:r>
              <a:rPr lang="en-US" dirty="0">
                <a:highlight>
                  <a:srgbClr val="FFFF00"/>
                </a:highlight>
              </a:rPr>
              <a:t>synanthropic birds-</a:t>
            </a:r>
            <a:r>
              <a:rPr lang="en-US" dirty="0"/>
              <a:t>an undomesticated birds(such as a   pigeon,  ) that lives in close association with people and benefits from their surroundings and activities. Such birds were synanthropes … that is, born wild but inherently predisposed toward associating themselves with humans.</a:t>
            </a:r>
          </a:p>
          <a:p>
            <a:r>
              <a:rPr lang="en-US" dirty="0">
                <a:highlight>
                  <a:srgbClr val="FFFF00"/>
                </a:highlight>
              </a:rPr>
              <a:t>Wild birds </a:t>
            </a:r>
            <a:r>
              <a:rPr lang="en-US" dirty="0"/>
              <a:t>means all birds except domestic poultry</a:t>
            </a:r>
          </a:p>
          <a:p>
            <a:r>
              <a:rPr lang="en-US" dirty="0"/>
              <a:t> "</a:t>
            </a:r>
            <a:r>
              <a:rPr lang="en-US" dirty="0">
                <a:highlight>
                  <a:srgbClr val="FFFF00"/>
                </a:highlight>
              </a:rPr>
              <a:t>domestic</a:t>
            </a:r>
            <a:r>
              <a:rPr lang="en-US" dirty="0"/>
              <a:t>" describes any bird that has been bred within the country it resides in.</a:t>
            </a:r>
          </a:p>
        </p:txBody>
      </p:sp>
    </p:spTree>
    <p:extLst>
      <p:ext uri="{BB962C8B-B14F-4D97-AF65-F5344CB8AC3E}">
        <p14:creationId xmlns:p14="http://schemas.microsoft.com/office/powerpoint/2010/main" val="2298190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52400"/>
            <a:ext cx="8382000" cy="6477000"/>
          </a:xfrm>
        </p:spPr>
        <p:txBody>
          <a:bodyPr>
            <a:normAutofit/>
          </a:bodyPr>
          <a:lstStyle/>
          <a:p>
            <a:pPr algn="just">
              <a:lnSpc>
                <a:spcPct val="150000"/>
              </a:lnSpc>
            </a:pPr>
            <a:r>
              <a:rPr lang="en-US" dirty="0">
                <a:solidFill>
                  <a:srgbClr val="C00000"/>
                </a:solidFill>
                <a:latin typeface="Times New Roman" pitchFamily="18" charset="0"/>
                <a:cs typeface="Times New Roman" pitchFamily="18" charset="0"/>
              </a:rPr>
              <a:t>Poultry diseases: </a:t>
            </a:r>
            <a:r>
              <a:rPr lang="en-US" sz="2800" dirty="0">
                <a:latin typeface="Times New Roman" pitchFamily="18" charset="0"/>
                <a:cs typeface="Times New Roman" pitchFamily="18" charset="0"/>
              </a:rPr>
              <a:t>represent a significant challenge in the poultry industry, impacting the health, productivity, and economic viability of poultry farming. These diseases, which can be caused by viruses, bacteria, fungi, parasites, or nutritional imbalances, have the potential to spread quickly in flocks due to the close living conditions of poultry. Common diseases include Avian Influenza, Newcastle Disease, Infectious </a:t>
            </a:r>
            <a:r>
              <a:rPr lang="en-US" sz="2800" dirty="0" err="1">
                <a:latin typeface="Times New Roman" pitchFamily="18" charset="0"/>
                <a:cs typeface="Times New Roman" pitchFamily="18" charset="0"/>
              </a:rPr>
              <a:t>Laryngotracheitis</a:t>
            </a:r>
            <a:r>
              <a:rPr lang="en-US" sz="2800" dirty="0">
                <a:latin typeface="Times New Roman" pitchFamily="18" charset="0"/>
                <a:cs typeface="Times New Roman" pitchFamily="18" charset="0"/>
              </a:rPr>
              <a:t>, Salmonellosis, and </a:t>
            </a:r>
            <a:r>
              <a:rPr lang="en-US" sz="2800" dirty="0" err="1">
                <a:latin typeface="Times New Roman" pitchFamily="18" charset="0"/>
                <a:cs typeface="Times New Roman" pitchFamily="18" charset="0"/>
              </a:rPr>
              <a:t>Coccidiosis</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783334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04800"/>
            <a:ext cx="8458200" cy="6248400"/>
          </a:xfrm>
        </p:spPr>
        <p:txBody>
          <a:bodyPr>
            <a:normAutofit/>
          </a:bodyPr>
          <a:lstStyle/>
          <a:p>
            <a:pPr>
              <a:lnSpc>
                <a:spcPct val="150000"/>
              </a:lnSpc>
            </a:pPr>
            <a:r>
              <a:rPr lang="en-US" dirty="0">
                <a:latin typeface="Times New Roman" pitchFamily="18" charset="0"/>
                <a:cs typeface="Times New Roman" pitchFamily="18" charset="0"/>
              </a:rPr>
              <a:t>In the poultry industry, diseases can lead to reduced growth rates, lower egg production, reduced quality, increased mortality, and the need for costly treatments or preventive measures.</a:t>
            </a:r>
          </a:p>
          <a:p>
            <a:pPr>
              <a:lnSpc>
                <a:spcPct val="150000"/>
              </a:lnSpc>
            </a:pPr>
            <a:r>
              <a:rPr lang="en-US" dirty="0">
                <a:latin typeface="Times New Roman" pitchFamily="18" charset="0"/>
                <a:cs typeface="Times New Roman" pitchFamily="18" charset="0"/>
              </a:rPr>
              <a:t> </a:t>
            </a:r>
          </a:p>
        </p:txBody>
      </p:sp>
      <p:pic>
        <p:nvPicPr>
          <p:cNvPr id="2" name="Picture 1">
            <a:extLst>
              <a:ext uri="{FF2B5EF4-FFF2-40B4-BE49-F238E27FC236}">
                <a16:creationId xmlns:a16="http://schemas.microsoft.com/office/drawing/2014/main" id="{7D81D94B-9C4B-136F-EC5B-1B569B27E48D}"/>
              </a:ext>
            </a:extLst>
          </p:cNvPr>
          <p:cNvPicPr>
            <a:picLocks noChangeAspect="1"/>
          </p:cNvPicPr>
          <p:nvPr/>
        </p:nvPicPr>
        <p:blipFill>
          <a:blip r:embed="rId2"/>
          <a:stretch>
            <a:fillRect/>
          </a:stretch>
        </p:blipFill>
        <p:spPr>
          <a:xfrm>
            <a:off x="762000" y="4038600"/>
            <a:ext cx="3078747" cy="2054530"/>
          </a:xfrm>
          <a:prstGeom prst="rect">
            <a:avLst/>
          </a:prstGeom>
        </p:spPr>
      </p:pic>
      <p:pic>
        <p:nvPicPr>
          <p:cNvPr id="4" name="Picture 3">
            <a:extLst>
              <a:ext uri="{FF2B5EF4-FFF2-40B4-BE49-F238E27FC236}">
                <a16:creationId xmlns:a16="http://schemas.microsoft.com/office/drawing/2014/main" id="{C69E7B1C-A4C4-5155-7C3D-971185BB2B99}"/>
              </a:ext>
            </a:extLst>
          </p:cNvPr>
          <p:cNvPicPr>
            <a:picLocks noChangeAspect="1"/>
          </p:cNvPicPr>
          <p:nvPr/>
        </p:nvPicPr>
        <p:blipFill>
          <a:blip r:embed="rId3"/>
          <a:stretch>
            <a:fillRect/>
          </a:stretch>
        </p:blipFill>
        <p:spPr>
          <a:xfrm>
            <a:off x="4866375" y="4038601"/>
            <a:ext cx="3261526" cy="1828958"/>
          </a:xfrm>
          <a:prstGeom prst="rect">
            <a:avLst/>
          </a:prstGeom>
        </p:spPr>
      </p:pic>
    </p:spTree>
    <p:extLst>
      <p:ext uri="{BB962C8B-B14F-4D97-AF65-F5344CB8AC3E}">
        <p14:creationId xmlns:p14="http://schemas.microsoft.com/office/powerpoint/2010/main" val="1849209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87BD9-AE87-B820-1B29-987F52162C3B}"/>
              </a:ext>
            </a:extLst>
          </p:cNvPr>
          <p:cNvSpPr>
            <a:spLocks noGrp="1"/>
          </p:cNvSpPr>
          <p:nvPr>
            <p:ph idx="1"/>
          </p:nvPr>
        </p:nvSpPr>
        <p:spPr>
          <a:xfrm>
            <a:off x="457200" y="762000"/>
            <a:ext cx="8229600" cy="5562600"/>
          </a:xfrm>
        </p:spPr>
        <p:txBody>
          <a:bodyPr>
            <a:normAutofit/>
          </a:bodyPr>
          <a:lstStyle/>
          <a:p>
            <a:r>
              <a:rPr lang="en-US" dirty="0"/>
              <a:t>Furthermore, some diseases, such as Avian Influenza, can have </a:t>
            </a:r>
            <a:r>
              <a:rPr lang="en-US" dirty="0">
                <a:highlight>
                  <a:srgbClr val="FFFF00"/>
                </a:highlight>
              </a:rPr>
              <a:t>zoonotic </a:t>
            </a:r>
            <a:r>
              <a:rPr lang="en-US" dirty="0"/>
              <a:t>potential, posing a risk to human health and leading to severe trade restrictions.</a:t>
            </a:r>
          </a:p>
          <a:p>
            <a:r>
              <a:rPr lang="en-US" dirty="0"/>
              <a:t> In common terms, a </a:t>
            </a:r>
            <a:r>
              <a:rPr lang="en-US" dirty="0">
                <a:highlight>
                  <a:srgbClr val="FFFF00"/>
                </a:highlight>
              </a:rPr>
              <a:t>disease </a:t>
            </a:r>
            <a:r>
              <a:rPr lang="en-US" dirty="0"/>
              <a:t>is an abnormal condition that is caused by infection, basic weaknesses, or environmental stress. </a:t>
            </a:r>
          </a:p>
          <a:p>
            <a:r>
              <a:rPr lang="en-US" dirty="0"/>
              <a:t>A disease is defined by a specific group of signs or symptoms. </a:t>
            </a:r>
          </a:p>
          <a:p>
            <a:endParaRPr lang="en-US" dirty="0"/>
          </a:p>
        </p:txBody>
      </p:sp>
    </p:spTree>
    <p:extLst>
      <p:ext uri="{BB962C8B-B14F-4D97-AF65-F5344CB8AC3E}">
        <p14:creationId xmlns:p14="http://schemas.microsoft.com/office/powerpoint/2010/main" val="3928160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429000"/>
            <a:ext cx="8686800" cy="3124200"/>
          </a:xfrm>
        </p:spPr>
        <p:txBody>
          <a:bodyPr>
            <a:normAutofit/>
          </a:bodyPr>
          <a:lstStyle/>
          <a:p>
            <a:r>
              <a:rPr lang="en-US" sz="2800" dirty="0">
                <a:latin typeface="Times New Roman" pitchFamily="18" charset="0"/>
                <a:cs typeface="Times New Roman" pitchFamily="18" charset="0"/>
              </a:rPr>
              <a:t>The </a:t>
            </a:r>
            <a:r>
              <a:rPr lang="en-US" sz="2800" dirty="0">
                <a:highlight>
                  <a:srgbClr val="FFFF00"/>
                </a:highlight>
                <a:latin typeface="Times New Roman" pitchFamily="18" charset="0"/>
                <a:cs typeface="Times New Roman" pitchFamily="18" charset="0"/>
              </a:rPr>
              <a:t>poultry industry </a:t>
            </a:r>
            <a:r>
              <a:rPr lang="en-US" sz="2800" dirty="0">
                <a:latin typeface="Times New Roman" pitchFamily="18" charset="0"/>
                <a:cs typeface="Times New Roman" pitchFamily="18" charset="0"/>
              </a:rPr>
              <a:t>is a vital sector of agriculture focused on raising domesticated birds, primarily chickens, turkeys, ducks, and geese, for meat, eggs, and feathers. This industry plays a crucial role in global food production, providing affordable, high-protein food sources like chicken meat (broilers) and eggs.</a:t>
            </a:r>
          </a:p>
        </p:txBody>
      </p:sp>
      <p:pic>
        <p:nvPicPr>
          <p:cNvPr id="1027" name="Picture 3" descr="C:\Users\hp\Desktop\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508" y="304800"/>
            <a:ext cx="656854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02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1216</TotalTime>
  <Words>1201</Words>
  <Application>Microsoft Office PowerPoint</Application>
  <PresentationFormat>On-screen Show (4:3)</PresentationFormat>
  <Paragraphs>122</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Times New Roman</vt:lpstr>
      <vt:lpstr>1_نسق Office</vt:lpstr>
      <vt:lpstr>2_نسق Office</vt:lpstr>
      <vt:lpstr>PowerPoint Presentation</vt:lpstr>
      <vt:lpstr>Textbooks and Recommended References </vt:lpstr>
      <vt:lpstr>Define terms used in the poultry </vt:lpstr>
      <vt:lpstr>Poultry terms</vt:lpstr>
      <vt:lpstr> Type depending on the environment and living conditions</vt:lpstr>
      <vt:lpstr>PowerPoint Presentation</vt:lpstr>
      <vt:lpstr>PowerPoint Presentation</vt:lpstr>
      <vt:lpstr>PowerPoint Presentation</vt:lpstr>
      <vt:lpstr>PowerPoint Presentation</vt:lpstr>
      <vt:lpstr>Infectious agents </vt:lpstr>
      <vt:lpstr>Environmental stress</vt:lpstr>
      <vt:lpstr>Poultry Diseases</vt:lpstr>
      <vt:lpstr>Nutritional Deficiency Diseases</vt:lpstr>
      <vt:lpstr>Vitamins</vt:lpstr>
      <vt:lpstr>Vitamin A</vt:lpstr>
      <vt:lpstr>Vitamin A Deficiency</vt:lpstr>
      <vt:lpstr>Functions of vitamin A : </vt:lpstr>
      <vt:lpstr>Special Signs of Vitamin A Deficiency:</vt:lpstr>
      <vt:lpstr>Post_mortem lesions:</vt:lpstr>
      <vt:lpstr>Histopathology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Deficiency Diseases</dc:title>
  <dc:creator>fujitsu</dc:creator>
  <cp:lastModifiedBy>2025</cp:lastModifiedBy>
  <cp:revision>55</cp:revision>
  <dcterms:created xsi:type="dcterms:W3CDTF">2013-06-28T11:18:01Z</dcterms:created>
  <dcterms:modified xsi:type="dcterms:W3CDTF">2024-09-22T07:57:49Z</dcterms:modified>
</cp:coreProperties>
</file>